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1914" r:id="rId2"/>
    <p:sldId id="1213" r:id="rId3"/>
    <p:sldId id="1913" r:id="rId4"/>
    <p:sldId id="1878" r:id="rId5"/>
    <p:sldId id="1956" r:id="rId6"/>
    <p:sldId id="1880" r:id="rId7"/>
    <p:sldId id="1881" r:id="rId8"/>
    <p:sldId id="1882" r:id="rId9"/>
    <p:sldId id="1883" r:id="rId10"/>
    <p:sldId id="1770" r:id="rId11"/>
    <p:sldId id="1928" r:id="rId12"/>
    <p:sldId id="1331" r:id="rId13"/>
    <p:sldId id="1885" r:id="rId14"/>
    <p:sldId id="1884" r:id="rId15"/>
    <p:sldId id="1886" r:id="rId16"/>
    <p:sldId id="1887" r:id="rId17"/>
    <p:sldId id="1954" r:id="rId18"/>
    <p:sldId id="1955" r:id="rId19"/>
    <p:sldId id="1888" r:id="rId20"/>
    <p:sldId id="1917" r:id="rId21"/>
    <p:sldId id="1919" r:id="rId22"/>
    <p:sldId id="1918" r:id="rId23"/>
    <p:sldId id="1920" r:id="rId24"/>
    <p:sldId id="1921" r:id="rId25"/>
    <p:sldId id="1474" r:id="rId26"/>
    <p:sldId id="1265" r:id="rId27"/>
    <p:sldId id="1332" r:id="rId28"/>
    <p:sldId id="1889" r:id="rId29"/>
    <p:sldId id="1890" r:id="rId30"/>
    <p:sldId id="1335" r:id="rId31"/>
    <p:sldId id="1892" r:id="rId32"/>
    <p:sldId id="1893" r:id="rId33"/>
    <p:sldId id="1951" r:id="rId34"/>
    <p:sldId id="1952" r:id="rId35"/>
    <p:sldId id="1953" r:id="rId36"/>
    <p:sldId id="1894" r:id="rId37"/>
    <p:sldId id="1891" r:id="rId38"/>
    <p:sldId id="1274" r:id="rId39"/>
    <p:sldId id="1895" r:id="rId40"/>
    <p:sldId id="1896" r:id="rId41"/>
    <p:sldId id="1897" r:id="rId42"/>
    <p:sldId id="1898" r:id="rId43"/>
    <p:sldId id="1899" r:id="rId44"/>
    <p:sldId id="1900" r:id="rId45"/>
    <p:sldId id="1903" r:id="rId46"/>
    <p:sldId id="1901" r:id="rId47"/>
    <p:sldId id="1902" r:id="rId48"/>
    <p:sldId id="1904" r:id="rId49"/>
    <p:sldId id="1910" r:id="rId50"/>
    <p:sldId id="1906" r:id="rId51"/>
    <p:sldId id="1907" r:id="rId52"/>
    <p:sldId id="1916" r:id="rId53"/>
    <p:sldId id="1922" r:id="rId54"/>
    <p:sldId id="1905" r:id="rId55"/>
    <p:sldId id="1912" r:id="rId56"/>
    <p:sldId id="1923" r:id="rId57"/>
    <p:sldId id="1924" r:id="rId58"/>
    <p:sldId id="1925" r:id="rId59"/>
    <p:sldId id="1926" r:id="rId60"/>
    <p:sldId id="1927" r:id="rId61"/>
    <p:sldId id="1931" r:id="rId62"/>
    <p:sldId id="1932" r:id="rId63"/>
    <p:sldId id="1934" r:id="rId64"/>
    <p:sldId id="1935" r:id="rId65"/>
    <p:sldId id="1936" r:id="rId66"/>
    <p:sldId id="1929" r:id="rId67"/>
    <p:sldId id="1930" r:id="rId68"/>
    <p:sldId id="1937" r:id="rId69"/>
    <p:sldId id="1908" r:id="rId70"/>
    <p:sldId id="1909" r:id="rId71"/>
    <p:sldId id="1949" r:id="rId72"/>
    <p:sldId id="1957" r:id="rId73"/>
    <p:sldId id="1950" r:id="rId74"/>
    <p:sldId id="1958" r:id="rId75"/>
    <p:sldId id="1960" r:id="rId76"/>
    <p:sldId id="1959" r:id="rId77"/>
    <p:sldId id="1966" r:id="rId78"/>
    <p:sldId id="1967" r:id="rId79"/>
    <p:sldId id="1971" r:id="rId80"/>
    <p:sldId id="1968" r:id="rId81"/>
    <p:sldId id="1969" r:id="rId82"/>
    <p:sldId id="1970" r:id="rId83"/>
    <p:sldId id="1961" r:id="rId84"/>
    <p:sldId id="1962" r:id="rId85"/>
    <p:sldId id="1963" r:id="rId86"/>
    <p:sldId id="1964" r:id="rId87"/>
    <p:sldId id="1938" r:id="rId88"/>
    <p:sldId id="1939" r:id="rId89"/>
    <p:sldId id="1940" r:id="rId90"/>
    <p:sldId id="1965" r:id="rId91"/>
    <p:sldId id="1941" r:id="rId92"/>
    <p:sldId id="1948" r:id="rId93"/>
    <p:sldId id="1946" r:id="rId94"/>
    <p:sldId id="1947" r:id="rId9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BB62B"/>
    <a:srgbClr val="0433FF"/>
    <a:srgbClr val="19232E"/>
    <a:srgbClr val="008100"/>
    <a:srgbClr val="A5150A"/>
    <a:srgbClr val="F29B26"/>
    <a:srgbClr val="ED8571"/>
    <a:srgbClr val="D772B1"/>
    <a:srgbClr val="F9E25A"/>
    <a:srgbClr val="9BB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2" autoAdjust="0"/>
    <p:restoredTop sz="99409" autoAdjust="0"/>
  </p:normalViewPr>
  <p:slideViewPr>
    <p:cSldViewPr snapToGrid="0" snapToObjects="1">
      <p:cViewPr varScale="1">
        <p:scale>
          <a:sx n="39" d="100"/>
          <a:sy n="39" d="100"/>
        </p:scale>
        <p:origin x="600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28992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3AAF65-2743-2947-8EEF-64F7567580AB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8909ED-547C-7042-A001-C00EDAD75814}">
      <dgm:prSet phldrT="[Text]"/>
      <dgm:spPr>
        <a:solidFill>
          <a:schemeClr val="tx1">
            <a:lumMod val="75000"/>
          </a:schemeClr>
        </a:solidFill>
      </dgm:spPr>
      <dgm:t>
        <a:bodyPr/>
        <a:lstStyle/>
        <a:p>
          <a:pPr algn="ctr"/>
          <a:r>
            <a:rPr lang="en-US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rPr>
            <a:t>Functional Programming</a:t>
          </a:r>
        </a:p>
      </dgm:t>
    </dgm:pt>
    <dgm:pt modelId="{E242538E-D8C0-B74F-94CB-8EE89BCD1EC0}" type="parTrans" cxnId="{4E60FD73-DA3E-C049-8E96-C4DF2D82A975}">
      <dgm:prSet/>
      <dgm:spPr/>
      <dgm:t>
        <a:bodyPr/>
        <a:lstStyle/>
        <a:p>
          <a:pPr algn="ctr"/>
          <a:endParaRPr lang="en-US"/>
        </a:p>
      </dgm:t>
    </dgm:pt>
    <dgm:pt modelId="{3F3417E9-AE93-5246-8DCD-BBE7C2BFAD5A}" type="sibTrans" cxnId="{4E60FD73-DA3E-C049-8E96-C4DF2D82A975}">
      <dgm:prSet/>
      <dgm:spPr/>
      <dgm:t>
        <a:bodyPr/>
        <a:lstStyle/>
        <a:p>
          <a:pPr algn="ctr"/>
          <a:endParaRPr lang="en-US"/>
        </a:p>
      </dgm:t>
    </dgm:pt>
    <dgm:pt modelId="{01CB519E-3A39-9D45-B112-6656F71E0D70}">
      <dgm:prSet phldrT="[Text]"/>
      <dgm:spPr/>
      <dgm:t>
        <a:bodyPr/>
        <a:lstStyle/>
        <a:p>
          <a:pPr algn="ctr"/>
          <a:r>
            <a:rPr lang="en-US" b="1" dirty="0"/>
            <a:t>Pure Functions</a:t>
          </a:r>
        </a:p>
      </dgm:t>
    </dgm:pt>
    <dgm:pt modelId="{3346C3DC-02A5-3344-9652-63C997C336B5}" type="parTrans" cxnId="{EA368F6D-7B9C-B244-BB0B-2FA6604BD922}">
      <dgm:prSet/>
      <dgm:spPr/>
      <dgm:t>
        <a:bodyPr/>
        <a:lstStyle/>
        <a:p>
          <a:pPr algn="ctr"/>
          <a:endParaRPr lang="en-US"/>
        </a:p>
      </dgm:t>
    </dgm:pt>
    <dgm:pt modelId="{1278821F-B436-8B4D-99E9-9B37D4E33090}" type="sibTrans" cxnId="{EA368F6D-7B9C-B244-BB0B-2FA6604BD922}">
      <dgm:prSet/>
      <dgm:spPr/>
      <dgm:t>
        <a:bodyPr/>
        <a:lstStyle/>
        <a:p>
          <a:pPr algn="ctr"/>
          <a:endParaRPr lang="en-US"/>
        </a:p>
      </dgm:t>
    </dgm:pt>
    <dgm:pt modelId="{BEDFF83D-F89A-1649-928E-9476B1310DE4}">
      <dgm:prSet phldrT="[Text]"/>
      <dgm:spPr/>
      <dgm:t>
        <a:bodyPr/>
        <a:lstStyle/>
        <a:p>
          <a:pPr algn="ctr"/>
          <a:r>
            <a:rPr lang="en-US" b="1" dirty="0"/>
            <a:t>Function composition</a:t>
          </a:r>
        </a:p>
      </dgm:t>
    </dgm:pt>
    <dgm:pt modelId="{F1FA0395-F83B-9D4C-BCD8-B8F19FEF2BC9}" type="parTrans" cxnId="{73FBB49E-1F17-A24B-B9CA-B9C15F5104F8}">
      <dgm:prSet/>
      <dgm:spPr/>
      <dgm:t>
        <a:bodyPr/>
        <a:lstStyle/>
        <a:p>
          <a:pPr algn="ctr"/>
          <a:endParaRPr lang="en-US"/>
        </a:p>
      </dgm:t>
    </dgm:pt>
    <dgm:pt modelId="{30AD8E76-C311-4E44-9829-EB93AC57183A}" type="sibTrans" cxnId="{73FBB49E-1F17-A24B-B9CA-B9C15F5104F8}">
      <dgm:prSet/>
      <dgm:spPr/>
      <dgm:t>
        <a:bodyPr/>
        <a:lstStyle/>
        <a:p>
          <a:pPr algn="ctr"/>
          <a:endParaRPr lang="en-US"/>
        </a:p>
      </dgm:t>
    </dgm:pt>
    <dgm:pt modelId="{016B8001-4094-EB4A-BE7A-0D83F8F75992}">
      <dgm:prSet phldrT="[Text]"/>
      <dgm:spPr/>
      <dgm:t>
        <a:bodyPr/>
        <a:lstStyle/>
        <a:p>
          <a:pPr algn="ctr"/>
          <a:r>
            <a:rPr lang="en-US" b="1" dirty="0"/>
            <a:t>Immutability</a:t>
          </a:r>
        </a:p>
      </dgm:t>
    </dgm:pt>
    <dgm:pt modelId="{EF5B1F9D-858E-904C-84B8-4656E3622FBF}" type="parTrans" cxnId="{4E8DEA86-811E-8E46-855A-0F615267731D}">
      <dgm:prSet/>
      <dgm:spPr/>
      <dgm:t>
        <a:bodyPr/>
        <a:lstStyle/>
        <a:p>
          <a:pPr algn="ctr"/>
          <a:endParaRPr lang="en-US"/>
        </a:p>
      </dgm:t>
    </dgm:pt>
    <dgm:pt modelId="{D236880B-08F8-3442-B9F6-A47CD6E8FB44}" type="sibTrans" cxnId="{4E8DEA86-811E-8E46-855A-0F615267731D}">
      <dgm:prSet/>
      <dgm:spPr/>
      <dgm:t>
        <a:bodyPr/>
        <a:lstStyle/>
        <a:p>
          <a:pPr algn="ctr"/>
          <a:endParaRPr lang="en-US"/>
        </a:p>
      </dgm:t>
    </dgm:pt>
    <dgm:pt modelId="{89204836-4072-E942-8CE8-699CFA4460AB}">
      <dgm:prSet phldrT="[Text]"/>
      <dgm:spPr/>
      <dgm:t>
        <a:bodyPr/>
        <a:lstStyle/>
        <a:p>
          <a:pPr algn="ctr"/>
          <a:r>
            <a:rPr lang="en-US" b="1" dirty="0"/>
            <a:t>High Order Functions</a:t>
          </a:r>
        </a:p>
      </dgm:t>
    </dgm:pt>
    <dgm:pt modelId="{CAFABDB9-E376-CE4D-852F-6247AC1D83EB}" type="parTrans" cxnId="{C8C2778C-4A8B-E444-9BA9-1DB22197E285}">
      <dgm:prSet/>
      <dgm:spPr/>
      <dgm:t>
        <a:bodyPr/>
        <a:lstStyle/>
        <a:p>
          <a:pPr algn="ctr"/>
          <a:endParaRPr lang="en-US"/>
        </a:p>
      </dgm:t>
    </dgm:pt>
    <dgm:pt modelId="{9A7090B2-8751-2F43-99CE-EE46BD44D61C}" type="sibTrans" cxnId="{C8C2778C-4A8B-E444-9BA9-1DB22197E285}">
      <dgm:prSet/>
      <dgm:spPr/>
      <dgm:t>
        <a:bodyPr/>
        <a:lstStyle/>
        <a:p>
          <a:pPr algn="ctr"/>
          <a:endParaRPr lang="en-US"/>
        </a:p>
      </dgm:t>
    </dgm:pt>
    <dgm:pt modelId="{1026DA7A-CD4F-A14C-9628-A11FC4C41B05}">
      <dgm:prSet phldrT="[Text]"/>
      <dgm:spPr/>
      <dgm:t>
        <a:bodyPr/>
        <a:lstStyle/>
        <a:p>
          <a:pPr algn="ctr"/>
          <a:r>
            <a:rPr lang="en-US" b="1" dirty="0"/>
            <a:t>Referential Transparency</a:t>
          </a:r>
        </a:p>
      </dgm:t>
    </dgm:pt>
    <dgm:pt modelId="{378586CD-3604-924E-886A-DFCAAB5F3A30}" type="parTrans" cxnId="{E435AB6A-3A32-1543-9B5F-D974229E12F0}">
      <dgm:prSet/>
      <dgm:spPr/>
      <dgm:t>
        <a:bodyPr/>
        <a:lstStyle/>
        <a:p>
          <a:pPr algn="ctr"/>
          <a:endParaRPr lang="en-US"/>
        </a:p>
      </dgm:t>
    </dgm:pt>
    <dgm:pt modelId="{CDD44E07-B660-8E46-A1C4-26316AD5FDC9}" type="sibTrans" cxnId="{E435AB6A-3A32-1543-9B5F-D974229E12F0}">
      <dgm:prSet/>
      <dgm:spPr/>
      <dgm:t>
        <a:bodyPr/>
        <a:lstStyle/>
        <a:p>
          <a:pPr algn="ctr"/>
          <a:endParaRPr lang="en-US"/>
        </a:p>
      </dgm:t>
    </dgm:pt>
    <dgm:pt modelId="{6CBC69EF-F7E1-6046-9CD7-3E1B88C35F91}">
      <dgm:prSet phldrT="[Text]"/>
      <dgm:spPr/>
      <dgm:t>
        <a:bodyPr/>
        <a:lstStyle/>
        <a:p>
          <a:pPr algn="ctr"/>
          <a:r>
            <a:rPr lang="en-US" b="1" dirty="0"/>
            <a:t>Currying</a:t>
          </a:r>
        </a:p>
      </dgm:t>
    </dgm:pt>
    <dgm:pt modelId="{88AAF8F1-1377-A843-B394-DEB32568B18D}" type="parTrans" cxnId="{75DF5340-E4F0-3C46-804E-F9250DDF8789}">
      <dgm:prSet/>
      <dgm:spPr/>
      <dgm:t>
        <a:bodyPr/>
        <a:lstStyle/>
        <a:p>
          <a:pPr algn="ctr"/>
          <a:endParaRPr lang="en-US"/>
        </a:p>
      </dgm:t>
    </dgm:pt>
    <dgm:pt modelId="{5E572E80-9813-BE45-9C73-77705E150E76}" type="sibTrans" cxnId="{75DF5340-E4F0-3C46-804E-F9250DDF8789}">
      <dgm:prSet/>
      <dgm:spPr/>
      <dgm:t>
        <a:bodyPr/>
        <a:lstStyle/>
        <a:p>
          <a:pPr algn="ctr"/>
          <a:endParaRPr lang="en-US"/>
        </a:p>
      </dgm:t>
    </dgm:pt>
    <dgm:pt modelId="{6F12D853-0C1B-1A48-BD92-96259D6430AC}" type="pres">
      <dgm:prSet presAssocID="{963AAF65-2743-2947-8EEF-64F7567580AB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E0292D-D626-3648-AEF8-BA9B9AD03F2B}" type="pres">
      <dgm:prSet presAssocID="{963AAF65-2743-2947-8EEF-64F7567580AB}" presName="radial" presStyleCnt="0">
        <dgm:presLayoutVars>
          <dgm:animLvl val="ctr"/>
        </dgm:presLayoutVars>
      </dgm:prSet>
      <dgm:spPr/>
    </dgm:pt>
    <dgm:pt modelId="{D3E1F771-1DEC-3147-A098-F7C3748D64B0}" type="pres">
      <dgm:prSet presAssocID="{2B8909ED-547C-7042-A001-C00EDAD75814}" presName="centerShape" presStyleLbl="vennNode1" presStyleIdx="0" presStyleCnt="7"/>
      <dgm:spPr/>
      <dgm:t>
        <a:bodyPr/>
        <a:lstStyle/>
        <a:p>
          <a:endParaRPr lang="en-US"/>
        </a:p>
      </dgm:t>
    </dgm:pt>
    <dgm:pt modelId="{569740DE-673E-FC45-A50C-B6C80E5F387B}" type="pres">
      <dgm:prSet presAssocID="{01CB519E-3A39-9D45-B112-6656F71E0D70}" presName="node" presStyleLbl="ven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19BE2-8084-774E-97E4-57985ED2FADD}" type="pres">
      <dgm:prSet presAssocID="{BEDFF83D-F89A-1649-928E-9476B1310DE4}" presName="node" presStyleLbl="venn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EBFF9-D17D-7446-8C22-1250BFF54D7B}" type="pres">
      <dgm:prSet presAssocID="{1026DA7A-CD4F-A14C-9628-A11FC4C41B05}" presName="node" presStyleLbl="venn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62D521-0281-4E46-B25A-A83D7E03F9AF}" type="pres">
      <dgm:prSet presAssocID="{016B8001-4094-EB4A-BE7A-0D83F8F75992}" presName="node" presStyleLbl="venn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075AE-FA53-054E-B9E3-9485CCFA61EF}" type="pres">
      <dgm:prSet presAssocID="{89204836-4072-E942-8CE8-699CFA4460AB}" presName="node" presStyleLbl="venn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9A6C70-BDBF-0444-A370-4BBEE9D99462}" type="pres">
      <dgm:prSet presAssocID="{6CBC69EF-F7E1-6046-9CD7-3E1B88C35F91}" presName="node" presStyleLbl="venn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35AB6A-3A32-1543-9B5F-D974229E12F0}" srcId="{2B8909ED-547C-7042-A001-C00EDAD75814}" destId="{1026DA7A-CD4F-A14C-9628-A11FC4C41B05}" srcOrd="2" destOrd="0" parTransId="{378586CD-3604-924E-886A-DFCAAB5F3A30}" sibTransId="{CDD44E07-B660-8E46-A1C4-26316AD5FDC9}"/>
    <dgm:cxn modelId="{A1C18567-1866-004D-9309-2052D72BA70A}" type="presOf" srcId="{6CBC69EF-F7E1-6046-9CD7-3E1B88C35F91}" destId="{C49A6C70-BDBF-0444-A370-4BBEE9D99462}" srcOrd="0" destOrd="0" presId="urn:microsoft.com/office/officeart/2005/8/layout/radial3"/>
    <dgm:cxn modelId="{82CAE434-5DD2-A64C-A6B5-24FB4FE33AC4}" type="presOf" srcId="{963AAF65-2743-2947-8EEF-64F7567580AB}" destId="{6F12D853-0C1B-1A48-BD92-96259D6430AC}" srcOrd="0" destOrd="0" presId="urn:microsoft.com/office/officeart/2005/8/layout/radial3"/>
    <dgm:cxn modelId="{73FBB49E-1F17-A24B-B9CA-B9C15F5104F8}" srcId="{2B8909ED-547C-7042-A001-C00EDAD75814}" destId="{BEDFF83D-F89A-1649-928E-9476B1310DE4}" srcOrd="1" destOrd="0" parTransId="{F1FA0395-F83B-9D4C-BCD8-B8F19FEF2BC9}" sibTransId="{30AD8E76-C311-4E44-9829-EB93AC57183A}"/>
    <dgm:cxn modelId="{4E60FD73-DA3E-C049-8E96-C4DF2D82A975}" srcId="{963AAF65-2743-2947-8EEF-64F7567580AB}" destId="{2B8909ED-547C-7042-A001-C00EDAD75814}" srcOrd="0" destOrd="0" parTransId="{E242538E-D8C0-B74F-94CB-8EE89BCD1EC0}" sibTransId="{3F3417E9-AE93-5246-8DCD-BBE7C2BFAD5A}"/>
    <dgm:cxn modelId="{EA368F6D-7B9C-B244-BB0B-2FA6604BD922}" srcId="{2B8909ED-547C-7042-A001-C00EDAD75814}" destId="{01CB519E-3A39-9D45-B112-6656F71E0D70}" srcOrd="0" destOrd="0" parTransId="{3346C3DC-02A5-3344-9652-63C997C336B5}" sibTransId="{1278821F-B436-8B4D-99E9-9B37D4E33090}"/>
    <dgm:cxn modelId="{B0805100-3DE0-0549-94C8-71C0BAD556FE}" type="presOf" srcId="{BEDFF83D-F89A-1649-928E-9476B1310DE4}" destId="{2C219BE2-8084-774E-97E4-57985ED2FADD}" srcOrd="0" destOrd="0" presId="urn:microsoft.com/office/officeart/2005/8/layout/radial3"/>
    <dgm:cxn modelId="{4EE45AA8-FD0B-B84A-A976-CA956174E12B}" type="presOf" srcId="{2B8909ED-547C-7042-A001-C00EDAD75814}" destId="{D3E1F771-1DEC-3147-A098-F7C3748D64B0}" srcOrd="0" destOrd="0" presId="urn:microsoft.com/office/officeart/2005/8/layout/radial3"/>
    <dgm:cxn modelId="{47CF5594-17DC-3544-A234-0EA16433CA4C}" type="presOf" srcId="{01CB519E-3A39-9D45-B112-6656F71E0D70}" destId="{569740DE-673E-FC45-A50C-B6C80E5F387B}" srcOrd="0" destOrd="0" presId="urn:microsoft.com/office/officeart/2005/8/layout/radial3"/>
    <dgm:cxn modelId="{C8C2778C-4A8B-E444-9BA9-1DB22197E285}" srcId="{2B8909ED-547C-7042-A001-C00EDAD75814}" destId="{89204836-4072-E942-8CE8-699CFA4460AB}" srcOrd="4" destOrd="0" parTransId="{CAFABDB9-E376-CE4D-852F-6247AC1D83EB}" sibTransId="{9A7090B2-8751-2F43-99CE-EE46BD44D61C}"/>
    <dgm:cxn modelId="{75DF5340-E4F0-3C46-804E-F9250DDF8789}" srcId="{2B8909ED-547C-7042-A001-C00EDAD75814}" destId="{6CBC69EF-F7E1-6046-9CD7-3E1B88C35F91}" srcOrd="5" destOrd="0" parTransId="{88AAF8F1-1377-A843-B394-DEB32568B18D}" sibTransId="{5E572E80-9813-BE45-9C73-77705E150E76}"/>
    <dgm:cxn modelId="{B32B5909-FF82-DA42-8E58-9FB1115980D0}" type="presOf" srcId="{016B8001-4094-EB4A-BE7A-0D83F8F75992}" destId="{9A62D521-0281-4E46-B25A-A83D7E03F9AF}" srcOrd="0" destOrd="0" presId="urn:microsoft.com/office/officeart/2005/8/layout/radial3"/>
    <dgm:cxn modelId="{F50B6504-A4A0-0740-A3D6-54F2F38C8EB6}" type="presOf" srcId="{1026DA7A-CD4F-A14C-9628-A11FC4C41B05}" destId="{FB4EBFF9-D17D-7446-8C22-1250BFF54D7B}" srcOrd="0" destOrd="0" presId="urn:microsoft.com/office/officeart/2005/8/layout/radial3"/>
    <dgm:cxn modelId="{4E8DEA86-811E-8E46-855A-0F615267731D}" srcId="{2B8909ED-547C-7042-A001-C00EDAD75814}" destId="{016B8001-4094-EB4A-BE7A-0D83F8F75992}" srcOrd="3" destOrd="0" parTransId="{EF5B1F9D-858E-904C-84B8-4656E3622FBF}" sibTransId="{D236880B-08F8-3442-B9F6-A47CD6E8FB44}"/>
    <dgm:cxn modelId="{C5C787BC-44E4-1049-9B9D-E30C7B9F2701}" type="presOf" srcId="{89204836-4072-E942-8CE8-699CFA4460AB}" destId="{72A075AE-FA53-054E-B9E3-9485CCFA61EF}" srcOrd="0" destOrd="0" presId="urn:microsoft.com/office/officeart/2005/8/layout/radial3"/>
    <dgm:cxn modelId="{6501E5D4-6AB4-3E48-8056-20928117F04F}" type="presParOf" srcId="{6F12D853-0C1B-1A48-BD92-96259D6430AC}" destId="{54E0292D-D626-3648-AEF8-BA9B9AD03F2B}" srcOrd="0" destOrd="0" presId="urn:microsoft.com/office/officeart/2005/8/layout/radial3"/>
    <dgm:cxn modelId="{4C7D42F8-300C-B64A-8833-8C14F2FA65A4}" type="presParOf" srcId="{54E0292D-D626-3648-AEF8-BA9B9AD03F2B}" destId="{D3E1F771-1DEC-3147-A098-F7C3748D64B0}" srcOrd="0" destOrd="0" presId="urn:microsoft.com/office/officeart/2005/8/layout/radial3"/>
    <dgm:cxn modelId="{EF6108F1-717C-2447-9B7C-64106EC1454E}" type="presParOf" srcId="{54E0292D-D626-3648-AEF8-BA9B9AD03F2B}" destId="{569740DE-673E-FC45-A50C-B6C80E5F387B}" srcOrd="1" destOrd="0" presId="urn:microsoft.com/office/officeart/2005/8/layout/radial3"/>
    <dgm:cxn modelId="{7F75258D-1957-0C4F-AEF8-E1F667315D18}" type="presParOf" srcId="{54E0292D-D626-3648-AEF8-BA9B9AD03F2B}" destId="{2C219BE2-8084-774E-97E4-57985ED2FADD}" srcOrd="2" destOrd="0" presId="urn:microsoft.com/office/officeart/2005/8/layout/radial3"/>
    <dgm:cxn modelId="{8B1BA2E4-FBD4-DC46-882A-721ED8971065}" type="presParOf" srcId="{54E0292D-D626-3648-AEF8-BA9B9AD03F2B}" destId="{FB4EBFF9-D17D-7446-8C22-1250BFF54D7B}" srcOrd="3" destOrd="0" presId="urn:microsoft.com/office/officeart/2005/8/layout/radial3"/>
    <dgm:cxn modelId="{C537BAC8-9F81-FE40-8BC1-EA229D6376E6}" type="presParOf" srcId="{54E0292D-D626-3648-AEF8-BA9B9AD03F2B}" destId="{9A62D521-0281-4E46-B25A-A83D7E03F9AF}" srcOrd="4" destOrd="0" presId="urn:microsoft.com/office/officeart/2005/8/layout/radial3"/>
    <dgm:cxn modelId="{696707EE-FD57-9941-8AE1-BE2DC702DFE3}" type="presParOf" srcId="{54E0292D-D626-3648-AEF8-BA9B9AD03F2B}" destId="{72A075AE-FA53-054E-B9E3-9485CCFA61EF}" srcOrd="5" destOrd="0" presId="urn:microsoft.com/office/officeart/2005/8/layout/radial3"/>
    <dgm:cxn modelId="{DDB505A9-9BCD-C748-AA84-E28B5D61767E}" type="presParOf" srcId="{54E0292D-D626-3648-AEF8-BA9B9AD03F2B}" destId="{C49A6C70-BDBF-0444-A370-4BBEE9D99462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1F771-1DEC-3147-A098-F7C3748D64B0}">
      <dsp:nvSpPr>
        <dsp:cNvPr id="0" name=""/>
        <dsp:cNvSpPr/>
      </dsp:nvSpPr>
      <dsp:spPr>
        <a:xfrm>
          <a:off x="4588260" y="1878654"/>
          <a:ext cx="4680156" cy="4680156"/>
        </a:xfrm>
        <a:prstGeom prst="ellipse">
          <a:avLst/>
        </a:prstGeom>
        <a:solidFill>
          <a:schemeClr val="tx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</a:rPr>
            <a:t>Functional Programming</a:t>
          </a:r>
        </a:p>
      </dsp:txBody>
      <dsp:txXfrm>
        <a:off x="5273653" y="2564047"/>
        <a:ext cx="3309370" cy="3309370"/>
      </dsp:txXfrm>
    </dsp:sp>
    <dsp:sp modelId="{569740DE-673E-FC45-A50C-B6C80E5F387B}">
      <dsp:nvSpPr>
        <dsp:cNvPr id="0" name=""/>
        <dsp:cNvSpPr/>
      </dsp:nvSpPr>
      <dsp:spPr>
        <a:xfrm>
          <a:off x="5758299" y="835"/>
          <a:ext cx="2340078" cy="234007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Pure Functions</a:t>
          </a:r>
        </a:p>
      </dsp:txBody>
      <dsp:txXfrm>
        <a:off x="6100995" y="343531"/>
        <a:ext cx="1654686" cy="1654686"/>
      </dsp:txXfrm>
    </dsp:sp>
    <dsp:sp modelId="{2C219BE2-8084-774E-97E4-57985ED2FADD}">
      <dsp:nvSpPr>
        <dsp:cNvPr id="0" name=""/>
        <dsp:cNvSpPr/>
      </dsp:nvSpPr>
      <dsp:spPr>
        <a:xfrm>
          <a:off x="8397822" y="1524764"/>
          <a:ext cx="2340078" cy="234007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Function composition</a:t>
          </a:r>
        </a:p>
      </dsp:txBody>
      <dsp:txXfrm>
        <a:off x="8740518" y="1867460"/>
        <a:ext cx="1654686" cy="1654686"/>
      </dsp:txXfrm>
    </dsp:sp>
    <dsp:sp modelId="{FB4EBFF9-D17D-7446-8C22-1250BFF54D7B}">
      <dsp:nvSpPr>
        <dsp:cNvPr id="0" name=""/>
        <dsp:cNvSpPr/>
      </dsp:nvSpPr>
      <dsp:spPr>
        <a:xfrm>
          <a:off x="8397822" y="4572622"/>
          <a:ext cx="2340078" cy="234007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Referential Transparency</a:t>
          </a:r>
        </a:p>
      </dsp:txBody>
      <dsp:txXfrm>
        <a:off x="8740518" y="4915318"/>
        <a:ext cx="1654686" cy="1654686"/>
      </dsp:txXfrm>
    </dsp:sp>
    <dsp:sp modelId="{9A62D521-0281-4E46-B25A-A83D7E03F9AF}">
      <dsp:nvSpPr>
        <dsp:cNvPr id="0" name=""/>
        <dsp:cNvSpPr/>
      </dsp:nvSpPr>
      <dsp:spPr>
        <a:xfrm>
          <a:off x="5758299" y="6096551"/>
          <a:ext cx="2340078" cy="234007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Immutability</a:t>
          </a:r>
        </a:p>
      </dsp:txBody>
      <dsp:txXfrm>
        <a:off x="6100995" y="6439247"/>
        <a:ext cx="1654686" cy="1654686"/>
      </dsp:txXfrm>
    </dsp:sp>
    <dsp:sp modelId="{72A075AE-FA53-054E-B9E3-9485CCFA61EF}">
      <dsp:nvSpPr>
        <dsp:cNvPr id="0" name=""/>
        <dsp:cNvSpPr/>
      </dsp:nvSpPr>
      <dsp:spPr>
        <a:xfrm>
          <a:off x="3118777" y="4572622"/>
          <a:ext cx="2340078" cy="234007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High Order Functions</a:t>
          </a:r>
        </a:p>
      </dsp:txBody>
      <dsp:txXfrm>
        <a:off x="3461473" y="4915318"/>
        <a:ext cx="1654686" cy="1654686"/>
      </dsp:txXfrm>
    </dsp:sp>
    <dsp:sp modelId="{C49A6C70-BDBF-0444-A370-4BBEE9D99462}">
      <dsp:nvSpPr>
        <dsp:cNvPr id="0" name=""/>
        <dsp:cNvSpPr/>
      </dsp:nvSpPr>
      <dsp:spPr>
        <a:xfrm>
          <a:off x="3118777" y="1524764"/>
          <a:ext cx="2340078" cy="234007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/>
            <a:t>Currying</a:t>
          </a:r>
        </a:p>
      </dsp:txBody>
      <dsp:txXfrm>
        <a:off x="3461473" y="1867460"/>
        <a:ext cx="1654686" cy="1654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11/3/17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5320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79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91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5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19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0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14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3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99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16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6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01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98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18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3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83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90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04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17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Barney definition on 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40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21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93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36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3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</a:t>
            </a:r>
            <a:r>
              <a:rPr lang="en-US" baseline="0" dirty="0"/>
              <a:t> this slide there is a background placeholder. Click to the small icon on the center of the slide and choose an image from computer. </a:t>
            </a:r>
            <a:r>
              <a:rPr lang="en-US" dirty="0"/>
              <a:t>When </a:t>
            </a:r>
            <a:r>
              <a:rPr lang="en-US" baseline="0" dirty="0"/>
              <a:t>add an image, you must sent it to back with </a:t>
            </a:r>
            <a:r>
              <a:rPr lang="en-US" b="1" baseline="0" dirty="0"/>
              <a:t>Right Click on Image </a:t>
            </a:r>
            <a:r>
              <a:rPr lang="en-US" b="0" baseline="0" dirty="0"/>
              <a:t>-&gt; </a:t>
            </a:r>
            <a:r>
              <a:rPr lang="en-US" b="1" baseline="0" dirty="0"/>
              <a:t>Send to Back</a:t>
            </a:r>
            <a:r>
              <a:rPr lang="en-US" b="0" baseline="0" dirty="0"/>
              <a:t> -&gt; </a:t>
            </a:r>
            <a:r>
              <a:rPr lang="en-US" b="1" baseline="0" dirty="0"/>
              <a:t>Send to Back.</a:t>
            </a:r>
            <a:endParaRPr lang="bg-BG" b="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5513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958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</a:t>
            </a:r>
            <a:r>
              <a:rPr lang="en-US" baseline="0" dirty="0"/>
              <a:t> this slide there is a background placeholder. Click to the small icon on the center of the slide and choose an image from computer. </a:t>
            </a:r>
            <a:r>
              <a:rPr lang="en-US" dirty="0"/>
              <a:t>When </a:t>
            </a:r>
            <a:r>
              <a:rPr lang="en-US" baseline="0" dirty="0"/>
              <a:t>add an image, you must sent it to back with </a:t>
            </a:r>
            <a:r>
              <a:rPr lang="en-US" b="1" baseline="0" dirty="0"/>
              <a:t>Right Click on Image </a:t>
            </a:r>
            <a:r>
              <a:rPr lang="en-US" b="0" baseline="0" dirty="0"/>
              <a:t>-&gt; </a:t>
            </a:r>
            <a:r>
              <a:rPr lang="en-US" b="1" baseline="0" dirty="0"/>
              <a:t>Send to Back</a:t>
            </a:r>
            <a:r>
              <a:rPr lang="en-US" b="0" baseline="0" dirty="0"/>
              <a:t> -&gt; </a:t>
            </a:r>
            <a:r>
              <a:rPr lang="en-US" b="1" baseline="0" dirty="0"/>
              <a:t>Send to Back.</a:t>
            </a:r>
            <a:endParaRPr lang="bg-BG" b="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265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1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0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9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75648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1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sk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394570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64079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6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1371599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f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6846848"/>
            <a:ext cx="12178216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0" y="6846848"/>
            <a:ext cx="12199434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2199434" y="0"/>
            <a:ext cx="12178216" cy="68468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1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3936717" y="3247697"/>
            <a:ext cx="7241628" cy="1287517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253205" y="6230198"/>
            <a:ext cx="5756336" cy="102067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3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-1" y="7289800"/>
            <a:ext cx="24377651" cy="64262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88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33971"/>
            <a:ext cx="7069873" cy="10036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12199434" y="6846848"/>
            <a:ext cx="12178216" cy="68691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-22302" y="0"/>
            <a:ext cx="12221736" cy="68468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788860" y="12556272"/>
            <a:ext cx="12806148" cy="8251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0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73008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40370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0874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8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398532" y="4515795"/>
            <a:ext cx="8931106" cy="65365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24377651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1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24399930" cy="137160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8319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070977" y="2466755"/>
            <a:ext cx="4720487" cy="8450345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96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5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58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13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148104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409748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278926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2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0055781" y="2521311"/>
            <a:ext cx="4266088" cy="42671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15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38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95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20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2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291434" y="3411210"/>
            <a:ext cx="7434751" cy="801688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Mi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4091685"/>
            <a:ext cx="12105684" cy="676960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209415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2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845" r:id="rId2"/>
    <p:sldLayoutId id="2147483822" r:id="rId3"/>
    <p:sldLayoutId id="2147483823" r:id="rId4"/>
    <p:sldLayoutId id="2147483811" r:id="rId5"/>
    <p:sldLayoutId id="2147483812" r:id="rId6"/>
    <p:sldLayoutId id="2147483806" r:id="rId7"/>
    <p:sldLayoutId id="2147483808" r:id="rId8"/>
    <p:sldLayoutId id="2147483804" r:id="rId9"/>
    <p:sldLayoutId id="2147483882" r:id="rId10"/>
    <p:sldLayoutId id="2147483844" r:id="rId11"/>
    <p:sldLayoutId id="2147483834" r:id="rId12"/>
    <p:sldLayoutId id="2147483840" r:id="rId13"/>
    <p:sldLayoutId id="2147483847" r:id="rId14"/>
    <p:sldLayoutId id="2147483883" r:id="rId15"/>
    <p:sldLayoutId id="2147483891" r:id="rId16"/>
    <p:sldLayoutId id="2147483893" r:id="rId17"/>
    <p:sldLayoutId id="2147483894" r:id="rId18"/>
    <p:sldLayoutId id="2147483896" r:id="rId19"/>
    <p:sldLayoutId id="2147483899" r:id="rId20"/>
    <p:sldLayoutId id="2147483902" r:id="rId21"/>
    <p:sldLayoutId id="2147483906" r:id="rId22"/>
    <p:sldLayoutId id="2147483925" r:id="rId23"/>
    <p:sldLayoutId id="2147483935" r:id="rId24"/>
    <p:sldLayoutId id="2147483958" r:id="rId25"/>
    <p:sldLayoutId id="2147483988" r:id="rId26"/>
    <p:sldLayoutId id="2147483989" r:id="rId27"/>
    <p:sldLayoutId id="2147483990" r:id="rId28"/>
    <p:sldLayoutId id="2147483991" r:id="rId29"/>
    <p:sldLayoutId id="2147483992" r:id="rId30"/>
    <p:sldLayoutId id="2147483994" r:id="rId31"/>
    <p:sldLayoutId id="2147483995" r:id="rId32"/>
    <p:sldLayoutId id="2147483997" r:id="rId33"/>
    <p:sldLayoutId id="2147483998" r:id="rId34"/>
    <p:sldLayoutId id="2147483999" r:id="rId35"/>
    <p:sldLayoutId id="2147484000" r:id="rId36"/>
    <p:sldLayoutId id="2147484001" r:id="rId37"/>
    <p:sldLayoutId id="2147484004" r:id="rId38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hyperlink" Target="https://github.com/reactivemanifesto/reactivemanifesto/blob/master/glossary#System" TargetMode="External"/><Relationship Id="rId5" Type="http://schemas.openxmlformats.org/officeDocument/2006/relationships/hyperlink" Target="https://github.com/reactivemanifesto/reactivemanifesto/blob/master/glossary#Failure" TargetMode="External"/><Relationship Id="rId6" Type="http://schemas.openxmlformats.org/officeDocument/2006/relationships/hyperlink" Target="https://github.com/reactivemanifesto/reactivemanifesto/blob/master/glossary#Resource" TargetMode="External"/><Relationship Id="rId7" Type="http://schemas.openxmlformats.org/officeDocument/2006/relationships/hyperlink" Target="https://github.com/reactivemanifesto/reactivemanifesto/blob/master/glossary#Asynchronous" TargetMode="External"/><Relationship Id="rId8" Type="http://schemas.openxmlformats.org/officeDocument/2006/relationships/hyperlink" Target="https://github.com/reactivemanifesto/reactivemanifesto/blob/master/glossary#Message-Driven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7.gif"/><Relationship Id="rId3" Type="http://schemas.openxmlformats.org/officeDocument/2006/relationships/image" Target="../media/image38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9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42.tiff"/><Relationship Id="rId3" Type="http://schemas.openxmlformats.org/officeDocument/2006/relationships/image" Target="../media/image43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44.tiff"/><Relationship Id="rId3" Type="http://schemas.openxmlformats.org/officeDocument/2006/relationships/image" Target="../media/image45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6.tiff"/><Relationship Id="rId3" Type="http://schemas.openxmlformats.org/officeDocument/2006/relationships/image" Target="../media/image47.gi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48.tiff"/><Relationship Id="rId3" Type="http://schemas.openxmlformats.org/officeDocument/2006/relationships/image" Target="../media/image49.gi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7.gi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8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1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4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5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6.tiff"/><Relationship Id="rId3" Type="http://schemas.openxmlformats.org/officeDocument/2006/relationships/image" Target="../media/image67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6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7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hoto-1414170562806-9d670e90c091 (1).jpe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2" b="29992"/>
          <a:stretch>
            <a:fillRect/>
          </a:stretch>
        </p:blipFill>
        <p:spPr>
          <a:xfrm>
            <a:off x="-5" y="0"/>
            <a:ext cx="24377647" cy="64604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" y="3572"/>
            <a:ext cx="24377650" cy="137124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" y="6460435"/>
            <a:ext cx="24377655" cy="7255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" descr="Image result for rxj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33" y="2343150"/>
            <a:ext cx="1367567" cy="1367567"/>
          </a:xfrm>
          <a:prstGeom prst="rect">
            <a:avLst/>
          </a:prstGeom>
          <a:noFill/>
          <a:effectLst>
            <a:glow rad="1511300">
              <a:srgbClr val="F9E25A">
                <a:alpha val="5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>
            <a:spLocks noChangeAspect="1"/>
          </p:cNvSpPr>
          <p:nvPr/>
        </p:nvSpPr>
        <p:spPr>
          <a:xfrm>
            <a:off x="-21" y="0"/>
            <a:ext cx="24377655" cy="6460435"/>
          </a:xfrm>
          <a:prstGeom prst="rect">
            <a:avLst/>
          </a:prstGeom>
          <a:solidFill>
            <a:schemeClr val="bg2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endParaRPr lang="en-US" dirty="0">
              <a:latin typeface="Lato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857" y="5036748"/>
            <a:ext cx="7465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1000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FUNCTIONAL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4004" y="5036748"/>
            <a:ext cx="56460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1000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REACTIVE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82575" y="5036748"/>
            <a:ext cx="8917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1000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56124" y="8446623"/>
            <a:ext cx="20964710" cy="3148296"/>
            <a:chOff x="2556124" y="8446623"/>
            <a:chExt cx="20964710" cy="3148296"/>
          </a:xfrm>
        </p:grpSpPr>
        <p:sp>
          <p:nvSpPr>
            <p:cNvPr id="13" name="TextBox 12"/>
            <p:cNvSpPr txBox="1"/>
            <p:nvPr/>
          </p:nvSpPr>
          <p:spPr>
            <a:xfrm>
              <a:off x="2578883" y="8547931"/>
              <a:ext cx="20941951" cy="3046988"/>
            </a:xfrm>
            <a:prstGeom prst="rect">
              <a:avLst/>
            </a:prstGeom>
            <a:noFill/>
            <a:effectLst>
              <a:outerShdw blurRad="939800" dist="952500" dir="5400000" algn="t" rotWithShape="0">
                <a:schemeClr val="bg1">
                  <a:alpha val="58000"/>
                </a:scheme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9600" b="1" spc="300" dirty="0">
                  <a:solidFill>
                    <a:schemeClr val="tx1">
                      <a:lumMod val="75000"/>
                    </a:schemeClr>
                  </a:solidFill>
                  <a:latin typeface="Lato Black" charset="0"/>
                  <a:ea typeface="Lato Black" charset="0"/>
                  <a:cs typeface="Lato Black" charset="0"/>
                </a:rPr>
                <a:t>GETTING READY FOR </a:t>
              </a:r>
            </a:p>
            <a:p>
              <a:pPr algn="ctr"/>
              <a:r>
                <a:rPr lang="en-US" sz="9600" b="1" spc="300" dirty="0">
                  <a:solidFill>
                    <a:schemeClr val="tx1">
                      <a:lumMod val="75000"/>
                    </a:schemeClr>
                  </a:solidFill>
                  <a:latin typeface="Lato Black" charset="0"/>
                  <a:ea typeface="Lato Black" charset="0"/>
                  <a:cs typeface="Lato Black" charset="0"/>
                </a:rPr>
                <a:t>THE NEXT PROGRAMMING SHIFT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6124" y="8446623"/>
              <a:ext cx="20941951" cy="3046988"/>
            </a:xfrm>
            <a:prstGeom prst="rect">
              <a:avLst/>
            </a:prstGeom>
            <a:noFill/>
            <a:effectLst>
              <a:outerShdw blurRad="939800" dist="952500" dir="5400000" algn="t" rotWithShape="0">
                <a:schemeClr val="bg1">
                  <a:alpha val="58000"/>
                </a:scheme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9600" b="1" spc="300" dirty="0">
                  <a:solidFill>
                    <a:srgbClr val="F29B26"/>
                  </a:solidFill>
                  <a:latin typeface="Lato Black" charset="0"/>
                  <a:ea typeface="Lato Black" charset="0"/>
                  <a:cs typeface="Lato Black" charset="0"/>
                </a:rPr>
                <a:t>GETTING READY FOR </a:t>
              </a:r>
            </a:p>
            <a:p>
              <a:pPr algn="ctr"/>
              <a:r>
                <a:rPr lang="en-US" sz="9600" b="1" spc="300" dirty="0">
                  <a:solidFill>
                    <a:srgbClr val="F29B26"/>
                  </a:solidFill>
                  <a:latin typeface="Lato Black" charset="0"/>
                  <a:ea typeface="Lato Black" charset="0"/>
                  <a:cs typeface="Lato Black" charset="0"/>
                </a:rPr>
                <a:t>THE NEXT PROGRAMMING SHIFT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81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717674" y="483017"/>
            <a:ext cx="20934363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Lato Regular"/>
                <a:cs typeface="Lato Regular"/>
              </a:rPr>
              <a:t>Fat</a:t>
            </a:r>
            <a:r>
              <a:rPr lang="es-ES" sz="8800" b="1" dirty="0">
                <a:solidFill>
                  <a:schemeClr val="tx2"/>
                </a:solidFill>
                <a:latin typeface="Lato Regular"/>
                <a:cs typeface="Lato Regular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Lato Regular"/>
                <a:cs typeface="Lato Regular"/>
              </a:rPr>
              <a:t>Arrow</a:t>
            </a:r>
            <a:r>
              <a:rPr lang="es-ES" sz="8800" b="1" dirty="0">
                <a:solidFill>
                  <a:schemeClr val="tx2"/>
                </a:solidFill>
                <a:latin typeface="Lato Regular"/>
                <a:cs typeface="Lato Regular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Lato Regular"/>
                <a:cs typeface="Lato Regular"/>
              </a:rPr>
              <a:t>Notation</a:t>
            </a:r>
            <a:endParaRPr lang="id-ID" sz="88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63421" y="2628474"/>
            <a:ext cx="19902948" cy="960227"/>
            <a:chOff x="1342708" y="8128103"/>
            <a:chExt cx="19902948" cy="960227"/>
          </a:xfrm>
        </p:grpSpPr>
        <p:grpSp>
          <p:nvGrpSpPr>
            <p:cNvPr id="30" name="Group 29"/>
            <p:cNvGrpSpPr/>
            <p:nvPr/>
          </p:nvGrpSpPr>
          <p:grpSpPr>
            <a:xfrm>
              <a:off x="1342708" y="8180923"/>
              <a:ext cx="669752" cy="669926"/>
              <a:chOff x="3616973" y="6548867"/>
              <a:chExt cx="669752" cy="669926"/>
            </a:xfrm>
          </p:grpSpPr>
          <p:sp>
            <p:nvSpPr>
              <p:cNvPr id="3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3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261538" y="8128103"/>
              <a:ext cx="18984118" cy="96022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4800" dirty="0">
                  <a:latin typeface="Arial" charset="0"/>
                  <a:ea typeface="Arial" charset="0"/>
                  <a:cs typeface="Arial" charset="0"/>
                </a:rPr>
                <a:t>Allows us to codify functions following the</a:t>
              </a:r>
              <a:r>
                <a:rPr lang="en-US" sz="4800" b="1" dirty="0"/>
                <a:t> </a:t>
              </a:r>
              <a:r>
                <a:rPr lang="en-US" sz="4800" b="1" dirty="0" err="1"/>
                <a:t>λ</a:t>
              </a:r>
              <a:r>
                <a:rPr lang="en-US" sz="4800" b="1" dirty="0"/>
                <a:t> </a:t>
              </a:r>
              <a:r>
                <a:rPr lang="mr-IN" sz="4800" b="1" dirty="0"/>
                <a:t>–</a:t>
              </a:r>
              <a:r>
                <a:rPr lang="en-US" sz="4800" b="1" dirty="0"/>
                <a:t> Calculus </a:t>
              </a:r>
              <a:r>
                <a:rPr lang="en-US" sz="4800" dirty="0">
                  <a:latin typeface="Arial" charset="0"/>
                  <a:ea typeface="Arial" charset="0"/>
                  <a:cs typeface="Arial" charset="0"/>
                </a:rPr>
                <a:t>notation: 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21" y="5403362"/>
            <a:ext cx="8204200" cy="1854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908" y="5605586"/>
            <a:ext cx="6324600" cy="5842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637692" y="4388375"/>
            <a:ext cx="1498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notation                                                             Fat arrow notation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163421" y="7976204"/>
            <a:ext cx="23274988" cy="2667000"/>
            <a:chOff x="1163421" y="7976204"/>
            <a:chExt cx="23274988" cy="26670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3421" y="7976204"/>
              <a:ext cx="8001000" cy="26670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77945" y="8613648"/>
              <a:ext cx="13860464" cy="71323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77945" y="9504484"/>
              <a:ext cx="10388600" cy="5588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9769218" y="-4497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496759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2"/>
          <p:cNvSpPr txBox="1">
            <a:spLocks/>
          </p:cNvSpPr>
          <p:nvPr/>
        </p:nvSpPr>
        <p:spPr>
          <a:xfrm>
            <a:off x="-246330" y="5072064"/>
            <a:ext cx="18923151" cy="1025398"/>
          </a:xfrm>
          <a:prstGeom prst="rect">
            <a:avLst/>
          </a:prstGeom>
        </p:spPr>
        <p:txBody>
          <a:bodyPr lIns="219419" tIns="109710" rIns="219419" bIns="10971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bg-BG" sz="5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329" y="-1660684"/>
            <a:ext cx="25084296" cy="166810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9097" y="0"/>
            <a:ext cx="19967289" cy="9756499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Functional Programming </a:t>
            </a:r>
          </a:p>
          <a:p>
            <a:pPr algn="ctr"/>
            <a:r>
              <a:rPr lang="en-US" sz="8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                                           </a:t>
            </a:r>
          </a:p>
          <a:p>
            <a:pPr algn="ctr"/>
            <a:endParaRPr lang="en-US" sz="8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endParaRPr lang="en-US" sz="8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8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13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PRINCIPLES</a:t>
            </a:r>
            <a:endParaRPr lang="id-ID" sz="13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09430" y="483017"/>
            <a:ext cx="775881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Pure Functions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13391" y="2502843"/>
            <a:ext cx="0" cy="10493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6802" y="2825576"/>
            <a:ext cx="17611966" cy="775561"/>
            <a:chOff x="596802" y="2624408"/>
            <a:chExt cx="17611966" cy="775561"/>
          </a:xfrm>
        </p:grpSpPr>
        <p:sp>
          <p:nvSpPr>
            <p:cNvPr id="6" name="Oval 5"/>
            <p:cNvSpPr/>
            <p:nvPr/>
          </p:nvSpPr>
          <p:spPr>
            <a:xfrm>
              <a:off x="596802" y="2895600"/>
              <a:ext cx="233179" cy="23317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9981" y="262440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Given the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same inputs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 returns the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same output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2898" y="4386152"/>
            <a:ext cx="17611966" cy="775561"/>
            <a:chOff x="596802" y="2624408"/>
            <a:chExt cx="17611966" cy="775561"/>
          </a:xfrm>
        </p:grpSpPr>
        <p:sp>
          <p:nvSpPr>
            <p:cNvPr id="18" name="Oval 17"/>
            <p:cNvSpPr/>
            <p:nvPr/>
          </p:nvSpPr>
          <p:spPr>
            <a:xfrm>
              <a:off x="596802" y="2895600"/>
              <a:ext cx="233179" cy="23317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9981" y="262440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Don’t mutate 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outer variables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6802" y="5873576"/>
            <a:ext cx="17611966" cy="775561"/>
            <a:chOff x="596802" y="2624408"/>
            <a:chExt cx="17611966" cy="775561"/>
          </a:xfrm>
        </p:grpSpPr>
        <p:sp>
          <p:nvSpPr>
            <p:cNvPr id="21" name="Oval 20"/>
            <p:cNvSpPr/>
            <p:nvPr/>
          </p:nvSpPr>
          <p:spPr>
            <a:xfrm>
              <a:off x="596802" y="2895600"/>
              <a:ext cx="233179" cy="23317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9981" y="262440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Has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 zero side-effects 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96802" y="7361000"/>
            <a:ext cx="17611966" cy="775561"/>
            <a:chOff x="596802" y="2624408"/>
            <a:chExt cx="17611966" cy="775561"/>
          </a:xfrm>
        </p:grpSpPr>
        <p:sp>
          <p:nvSpPr>
            <p:cNvPr id="24" name="Oval 23"/>
            <p:cNvSpPr/>
            <p:nvPr/>
          </p:nvSpPr>
          <p:spPr>
            <a:xfrm>
              <a:off x="596802" y="2895600"/>
              <a:ext cx="233179" cy="23317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9981" y="262440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Are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Simpler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 by definition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96802" y="8868120"/>
            <a:ext cx="17611966" cy="775561"/>
            <a:chOff x="596802" y="2624408"/>
            <a:chExt cx="17611966" cy="775561"/>
          </a:xfrm>
        </p:grpSpPr>
        <p:sp>
          <p:nvSpPr>
            <p:cNvPr id="27" name="Oval 26"/>
            <p:cNvSpPr/>
            <p:nvPr/>
          </p:nvSpPr>
          <p:spPr>
            <a:xfrm>
              <a:off x="596802" y="2895600"/>
              <a:ext cx="233179" cy="23317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29981" y="262440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Are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Simpler 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to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 test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6802" y="10445264"/>
            <a:ext cx="17611966" cy="775561"/>
            <a:chOff x="596802" y="2624408"/>
            <a:chExt cx="17611966" cy="775561"/>
          </a:xfrm>
        </p:grpSpPr>
        <p:sp>
          <p:nvSpPr>
            <p:cNvPr id="30" name="Oval 29"/>
            <p:cNvSpPr/>
            <p:nvPr/>
          </p:nvSpPr>
          <p:spPr>
            <a:xfrm>
              <a:off x="596802" y="2895600"/>
              <a:ext cx="233179" cy="23317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9981" y="262440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Can be </a:t>
              </a:r>
              <a:r>
                <a:rPr lang="en-US" b="1" dirty="0" err="1">
                  <a:latin typeface="Arial" charset="0"/>
                  <a:ea typeface="Arial" charset="0"/>
                  <a:cs typeface="Arial" charset="0"/>
                </a:rPr>
                <a:t>Memoized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6802" y="11850768"/>
            <a:ext cx="17611966" cy="775561"/>
            <a:chOff x="596802" y="2624408"/>
            <a:chExt cx="17611966" cy="775561"/>
          </a:xfrm>
        </p:grpSpPr>
        <p:sp>
          <p:nvSpPr>
            <p:cNvPr id="33" name="Oval 32"/>
            <p:cNvSpPr/>
            <p:nvPr/>
          </p:nvSpPr>
          <p:spPr>
            <a:xfrm>
              <a:off x="596802" y="2895600"/>
              <a:ext cx="233179" cy="23317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29981" y="262440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Can invoke other pure functions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180070" y="4479478"/>
            <a:ext cx="9646408" cy="7157116"/>
            <a:chOff x="15196760" y="5297090"/>
            <a:chExt cx="9646408" cy="715711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96760" y="6074703"/>
              <a:ext cx="9453129" cy="267361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77441" y="10521736"/>
              <a:ext cx="9565727" cy="193247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5277442" y="5297090"/>
              <a:ext cx="17491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Lato Semibold" charset="0"/>
                  <a:ea typeface="Lato Semibold" charset="0"/>
                  <a:cs typeface="Lato Semibold" charset="0"/>
                </a:rPr>
                <a:t>Impure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277441" y="9646458"/>
              <a:ext cx="1159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Lato Semibold" charset="0"/>
                  <a:ea typeface="Lato Semibold" charset="0"/>
                  <a:cs typeface="Lato Semibold" charset="0"/>
                </a:rPr>
                <a:t>Pure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22400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637515" y="483017"/>
            <a:ext cx="1110268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Function composition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42708" y="4152706"/>
            <a:ext cx="18297617" cy="775561"/>
            <a:chOff x="1342708" y="2700426"/>
            <a:chExt cx="18297617" cy="775561"/>
          </a:xfrm>
        </p:grpSpPr>
        <p:grpSp>
          <p:nvGrpSpPr>
            <p:cNvPr id="23" name="Group 22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2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  <p:sp>
            <p:nvSpPr>
              <p:cNvPr id="2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Pure functions can be composed (chained) to get new functions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342708" y="2859934"/>
            <a:ext cx="18297617" cy="775561"/>
            <a:chOff x="1342708" y="4043272"/>
            <a:chExt cx="18297617" cy="775561"/>
          </a:xfrm>
        </p:grpSpPr>
        <p:grpSp>
          <p:nvGrpSpPr>
            <p:cNvPr id="28" name="Group 27"/>
            <p:cNvGrpSpPr/>
            <p:nvPr/>
          </p:nvGrpSpPr>
          <p:grpSpPr>
            <a:xfrm>
              <a:off x="1342708" y="4096092"/>
              <a:ext cx="669752" cy="669926"/>
              <a:chOff x="3616973" y="6548867"/>
              <a:chExt cx="669752" cy="669926"/>
            </a:xfrm>
          </p:grpSpPr>
          <p:sp>
            <p:nvSpPr>
              <p:cNvPr id="30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  <p:sp>
            <p:nvSpPr>
              <p:cNvPr id="31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ea typeface="Arial" charset="0"/>
                  <a:cs typeface="Arial" charset="0"/>
                  <a:sym typeface="Gill Sans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261538" y="4043272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Composition 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is the main operation in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Lambda Calculus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342708" y="5495231"/>
            <a:ext cx="669752" cy="669926"/>
            <a:chOff x="3616973" y="6548867"/>
            <a:chExt cx="669752" cy="669926"/>
          </a:xfrm>
        </p:grpSpPr>
        <p:sp>
          <p:nvSpPr>
            <p:cNvPr id="33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34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261538" y="5442411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Allow us to build complicated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data transformations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from small pieces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342708" y="6838077"/>
            <a:ext cx="669752" cy="669926"/>
            <a:chOff x="3616973" y="6548867"/>
            <a:chExt cx="669752" cy="669926"/>
          </a:xfrm>
        </p:grpSpPr>
        <p:sp>
          <p:nvSpPr>
            <p:cNvPr id="38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  <p:sp>
          <p:nvSpPr>
            <p:cNvPr id="3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Arial" charset="0"/>
                <a:cs typeface="Arial" charset="0"/>
                <a:sym typeface="Gill Sans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61538" y="6785257"/>
            <a:ext cx="17378787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Makes our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code more reusable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9" y="2586740"/>
            <a:ext cx="23505095" cy="82862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080" y="7508003"/>
            <a:ext cx="16393235" cy="25163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079" y="8687887"/>
            <a:ext cx="16687149" cy="46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6804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33924" y="483017"/>
            <a:ext cx="2090985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Currying and Partial Function Application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13391" y="2502843"/>
            <a:ext cx="0" cy="10493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6801" y="2825576"/>
            <a:ext cx="19891473" cy="775561"/>
            <a:chOff x="596802" y="2624408"/>
            <a:chExt cx="17611966" cy="775561"/>
          </a:xfrm>
        </p:grpSpPr>
        <p:sp>
          <p:nvSpPr>
            <p:cNvPr id="6" name="Oval 5"/>
            <p:cNvSpPr/>
            <p:nvPr/>
          </p:nvSpPr>
          <p:spPr>
            <a:xfrm>
              <a:off x="596802" y="2895600"/>
              <a:ext cx="207184" cy="23317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9981" y="262440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A </a:t>
              </a:r>
              <a:r>
                <a:rPr lang="en-US" dirty="0" err="1">
                  <a:latin typeface="Arial" charset="0"/>
                  <a:ea typeface="Arial" charset="0"/>
                  <a:cs typeface="Arial" charset="0"/>
                </a:rPr>
                <a:t>curryed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 function is a function that is invoked with fewer arguments than it was expecting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2898" y="4386152"/>
            <a:ext cx="23774752" cy="775561"/>
            <a:chOff x="596802" y="2624408"/>
            <a:chExt cx="17611966" cy="775561"/>
          </a:xfrm>
        </p:grpSpPr>
        <p:sp>
          <p:nvSpPr>
            <p:cNvPr id="18" name="Oval 17"/>
            <p:cNvSpPr/>
            <p:nvPr/>
          </p:nvSpPr>
          <p:spPr>
            <a:xfrm>
              <a:off x="596802" y="2895600"/>
              <a:ext cx="173344" cy="23317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9981" y="262440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A curried function is </a:t>
              </a:r>
              <a:r>
                <a:rPr lang="en-US" b="1" dirty="0">
                  <a:latin typeface="Arial" charset="0"/>
                  <a:ea typeface="Arial" charset="0"/>
                  <a:cs typeface="Arial" charset="0"/>
                </a:rPr>
                <a:t>partially applied </a:t>
              </a:r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when returns a new curried function expecting the remaining arguments </a:t>
              </a: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6802" y="5873576"/>
            <a:ext cx="17611966" cy="775561"/>
            <a:chOff x="596802" y="2624408"/>
            <a:chExt cx="17611966" cy="775561"/>
          </a:xfrm>
        </p:grpSpPr>
        <p:sp>
          <p:nvSpPr>
            <p:cNvPr id="21" name="Oval 20"/>
            <p:cNvSpPr/>
            <p:nvPr/>
          </p:nvSpPr>
          <p:spPr>
            <a:xfrm>
              <a:off x="596802" y="2895600"/>
              <a:ext cx="233179" cy="23317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9981" y="2624408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When all arguments are supplied, the function is invoked</a:t>
              </a:r>
              <a:endParaRPr 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5" name="Shape 96"/>
          <p:cNvSpPr txBox="1">
            <a:spLocks/>
          </p:cNvSpPr>
          <p:nvPr/>
        </p:nvSpPr>
        <p:spPr>
          <a:xfrm>
            <a:off x="5673850" y="6963475"/>
            <a:ext cx="12833095" cy="644744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strike="sngStrike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strike="sngStrike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strike="sngStrike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2800" strike="sngStrike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strike="sngStrike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strike="sngStrike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strike="sngStrike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(x: number, y: number) </a:t>
            </a:r>
            <a:r>
              <a:rPr lang="en-US" sz="2800" strike="sngStrike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 </a:t>
            </a:r>
            <a:r>
              <a:rPr lang="en-US" sz="2800" strike="sngStrike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x + y;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add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(x: number)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 (y: number)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x + y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;</a:t>
            </a: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//We can do: 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add(1)(3); 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=&gt; 4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n-U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None/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and: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c</a:t>
            </a:r>
            <a:r>
              <a:rPr lang="es-E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onst</a:t>
            </a:r>
            <a:r>
              <a:rPr lang="es-ES" sz="2800" dirty="0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add10To = add(10);</a:t>
            </a:r>
          </a:p>
          <a:p>
            <a:pPr marL="0" indent="0">
              <a:buNone/>
            </a:pPr>
            <a:r>
              <a:rPr lang="es-ES" sz="28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add10To(5); 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// =&gt; 15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73850" y="7040773"/>
            <a:ext cx="8860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(x: number, y: number)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=&gt; </a:t>
            </a:r>
            <a:r>
              <a:rPr lang="en-US" sz="28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x + y;</a:t>
            </a:r>
          </a:p>
        </p:txBody>
      </p:sp>
    </p:spTree>
    <p:extLst>
      <p:ext uri="{BB962C8B-B14F-4D97-AF65-F5344CB8AC3E}">
        <p14:creationId xmlns:p14="http://schemas.microsoft.com/office/powerpoint/2010/main" val="48134996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774298" y="483017"/>
            <a:ext cx="1282911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Referential Transparency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23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  <p:sp>
          <p:nvSpPr>
            <p:cNvPr id="24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A pure function must be safely replaced by its expression without changing the program behavior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42708" y="4395033"/>
            <a:ext cx="669752" cy="669926"/>
            <a:chOff x="3616973" y="6548867"/>
            <a:chExt cx="669752" cy="669926"/>
          </a:xfrm>
        </p:grpSpPr>
        <p:sp>
          <p:nvSpPr>
            <p:cNvPr id="27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  <p:sp>
          <p:nvSpPr>
            <p:cNvPr id="28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261538" y="4337897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This can be especially helpful when reasoning about recursive functions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342708" y="6128275"/>
            <a:ext cx="669752" cy="669926"/>
            <a:chOff x="3616973" y="6548867"/>
            <a:chExt cx="669752" cy="669926"/>
          </a:xfrm>
        </p:grpSpPr>
        <p:sp>
          <p:nvSpPr>
            <p:cNvPr id="31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  <p:sp>
          <p:nvSpPr>
            <p:cNvPr id="32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61538" y="6069173"/>
            <a:ext cx="218997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Helps providing the following benefits: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02043" y="7470741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Correctness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60018" y="7750572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02043" y="8653774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Algorithm simplicity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560018" y="8933605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2043" y="9942259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Allows modify code without breaking it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560018" y="10222090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02043" y="11184006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Lazy evaluation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4560018" y="11463837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02043" y="12317803"/>
            <a:ext cx="13196176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 err="1">
                <a:latin typeface="Lato" charset="0"/>
                <a:ea typeface="Lato" charset="0"/>
                <a:cs typeface="Lato" charset="0"/>
              </a:rPr>
              <a:t>Memoization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and common subexpression elimination</a:t>
            </a:r>
            <a:endParaRPr lang="en-US" sz="2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560018" y="12597634"/>
            <a:ext cx="216245" cy="215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7464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3" grpId="0"/>
      <p:bldP spid="34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913782" y="483017"/>
            <a:ext cx="655015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Immutability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5" name="Group 44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47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48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A </a:t>
              </a:r>
              <a:r>
                <a:rPr lang="en-US" b="1" dirty="0">
                  <a:latin typeface="Lato" charset="0"/>
                  <a:ea typeface="Lato" charset="0"/>
                  <a:cs typeface="Lato" charset="0"/>
                </a:rPr>
                <a:t>mutable</a:t>
              </a: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 object is any object which can be modified after it’s created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342708" y="5659054"/>
            <a:ext cx="669752" cy="669926"/>
            <a:chOff x="3616973" y="6548867"/>
            <a:chExt cx="669752" cy="669926"/>
          </a:xfrm>
        </p:grpSpPr>
        <p:sp>
          <p:nvSpPr>
            <p:cNvPr id="50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  <p:sp>
          <p:nvSpPr>
            <p:cNvPr id="51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261538" y="5377629"/>
            <a:ext cx="21671124" cy="1329558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Immutability is a central concept of functional programming because without it, the data flow in your program is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lossy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, and strange bugs can creep into your software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342708" y="8817687"/>
            <a:ext cx="669752" cy="669926"/>
            <a:chOff x="3616973" y="6548867"/>
            <a:chExt cx="669752" cy="669926"/>
          </a:xfrm>
        </p:grpSpPr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  <p:sp>
          <p:nvSpPr>
            <p:cNvPr id="55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261538" y="8758585"/>
            <a:ext cx="21899724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Keeping in mind, we avoid </a:t>
            </a:r>
            <a:r>
              <a:rPr lang="en-US" sz="4800" b="1" dirty="0">
                <a:latin typeface="Lato" charset="0"/>
                <a:ea typeface="Lato" charset="0"/>
                <a:cs typeface="Lato" charset="0"/>
              </a:rPr>
              <a:t>Shared states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, and </a:t>
            </a:r>
            <a:r>
              <a:rPr lang="en-US" sz="4800" b="1" dirty="0">
                <a:latin typeface="Lato" charset="0"/>
                <a:ea typeface="Lato" charset="0"/>
                <a:cs typeface="Lato" charset="0"/>
              </a:rPr>
              <a:t>Side effects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95968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Property of an object being passed between scopes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2708" y="4113608"/>
            <a:ext cx="22589954" cy="1329558"/>
            <a:chOff x="1342708" y="4113608"/>
            <a:chExt cx="22589954" cy="1329558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708" y="4395033"/>
              <a:ext cx="669752" cy="669926"/>
              <a:chOff x="3616973" y="6548867"/>
              <a:chExt cx="669752" cy="669926"/>
            </a:xfrm>
          </p:grpSpPr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61538" y="4113608"/>
              <a:ext cx="216711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To understand the effects of a function, you have to know the entire history of every shared variable that the function uses or affects</a:t>
              </a:r>
              <a:endParaRPr lang="en-US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2708" y="5794100"/>
            <a:ext cx="22818554" cy="1329558"/>
            <a:chOff x="1342708" y="5794100"/>
            <a:chExt cx="22818554" cy="1329558"/>
          </a:xfrm>
        </p:grpSpPr>
        <p:grpSp>
          <p:nvGrpSpPr>
            <p:cNvPr id="70" name="Group 69"/>
            <p:cNvGrpSpPr/>
            <p:nvPr/>
          </p:nvGrpSpPr>
          <p:grpSpPr>
            <a:xfrm>
              <a:off x="1342708" y="6128275"/>
              <a:ext cx="669752" cy="669926"/>
              <a:chOff x="3616973" y="6548867"/>
              <a:chExt cx="669752" cy="669926"/>
            </a:xfrm>
          </p:grpSpPr>
          <p:sp>
            <p:nvSpPr>
              <p:cNvPr id="71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72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61538" y="5794100"/>
              <a:ext cx="218997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Changing the order in which functions are called can cause a cascade of failures because functions which act on shared state are timing dependent</a:t>
              </a:r>
              <a:endParaRPr lang="en-US" sz="2400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42708" y="7805165"/>
            <a:ext cx="22396523" cy="775561"/>
            <a:chOff x="1342708" y="7805165"/>
            <a:chExt cx="22396523" cy="775561"/>
          </a:xfrm>
        </p:grpSpPr>
        <p:grpSp>
          <p:nvGrpSpPr>
            <p:cNvPr id="74" name="Group 73"/>
            <p:cNvGrpSpPr/>
            <p:nvPr/>
          </p:nvGrpSpPr>
          <p:grpSpPr>
            <a:xfrm>
              <a:off x="1342708" y="7857985"/>
              <a:ext cx="669752" cy="669926"/>
              <a:chOff x="3616973" y="6548867"/>
              <a:chExt cx="669752" cy="669926"/>
            </a:xfrm>
          </p:grpSpPr>
          <p:sp>
            <p:nvSpPr>
              <p:cNvPr id="7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7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261538" y="7805165"/>
              <a:ext cx="21477693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Remove function call timing dependency, and you eliminate an entire class of potential bugs</a:t>
              </a:r>
              <a:endParaRPr lang="en-US" sz="2400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23" name="Rounded Rectangle 14"/>
          <p:cNvSpPr/>
          <p:nvPr/>
        </p:nvSpPr>
        <p:spPr>
          <a:xfrm>
            <a:off x="6719411" y="10393383"/>
            <a:ext cx="10960993" cy="139115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r>
              <a:rPr lang="es-ES" sz="5400" b="1" dirty="0" err="1">
                <a:latin typeface="Lato" charset="0"/>
                <a:ea typeface="Lato" charset="0"/>
                <a:cs typeface="Lato" charset="0"/>
              </a:rPr>
              <a:t>Avoid</a:t>
            </a:r>
            <a:r>
              <a:rPr lang="es-ES" sz="5400" b="1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5400" b="1" dirty="0" err="1">
                <a:latin typeface="Lato" charset="0"/>
                <a:ea typeface="Lato" charset="0"/>
                <a:cs typeface="Lato" charset="0"/>
              </a:rPr>
              <a:t>it</a:t>
            </a:r>
            <a:r>
              <a:rPr lang="es-ES" sz="5400" b="1" dirty="0">
                <a:latin typeface="Lato" charset="0"/>
                <a:ea typeface="Lato" charset="0"/>
                <a:cs typeface="Lato" charset="0"/>
              </a:rPr>
              <a:t>!!</a:t>
            </a:r>
            <a:endParaRPr lang="bg-BG" sz="5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55118" y="483017"/>
            <a:ext cx="686748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Shared State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51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42708" y="2700426"/>
            <a:ext cx="18297617" cy="775561"/>
            <a:chOff x="1342708" y="2700426"/>
            <a:chExt cx="18297617" cy="775561"/>
          </a:xfrm>
        </p:grpSpPr>
        <p:grpSp>
          <p:nvGrpSpPr>
            <p:cNvPr id="4" name="Group 3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5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59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In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Imperative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Programming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Languages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,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side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effects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are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everywhere</a:t>
              </a:r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42708" y="4286133"/>
            <a:ext cx="22589954" cy="778826"/>
            <a:chOff x="1342708" y="4286133"/>
            <a:chExt cx="22589954" cy="778826"/>
          </a:xfrm>
        </p:grpSpPr>
        <p:grpSp>
          <p:nvGrpSpPr>
            <p:cNvPr id="61" name="Group 60"/>
            <p:cNvGrpSpPr/>
            <p:nvPr/>
          </p:nvGrpSpPr>
          <p:grpSpPr>
            <a:xfrm>
              <a:off x="1342708" y="4395033"/>
              <a:ext cx="669752" cy="669926"/>
              <a:chOff x="3616973" y="6548867"/>
              <a:chExt cx="669752" cy="669926"/>
            </a:xfrm>
          </p:grpSpPr>
          <p:sp>
            <p:nvSpPr>
              <p:cNvPr id="6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6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261538" y="4286133"/>
              <a:ext cx="21671124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Variables can be changed </a:t>
              </a:r>
              <a:r>
                <a:rPr lang="en-US" b="1" i="1" dirty="0">
                  <a:latin typeface="Lato" charset="0"/>
                  <a:ea typeface="Lato" charset="0"/>
                  <a:cs typeface="Lato" charset="0"/>
                </a:rPr>
                <a:t>anywhere</a:t>
              </a: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 in your program =&gt; bugs!!</a:t>
              </a:r>
              <a:endParaRPr lang="en-US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2708" y="6035642"/>
            <a:ext cx="22818554" cy="775561"/>
            <a:chOff x="1342708" y="6035642"/>
            <a:chExt cx="22818554" cy="775561"/>
          </a:xfrm>
        </p:grpSpPr>
        <p:grpSp>
          <p:nvGrpSpPr>
            <p:cNvPr id="70" name="Group 69"/>
            <p:cNvGrpSpPr/>
            <p:nvPr/>
          </p:nvGrpSpPr>
          <p:grpSpPr>
            <a:xfrm>
              <a:off x="1342708" y="6128275"/>
              <a:ext cx="669752" cy="669926"/>
              <a:chOff x="3616973" y="6548867"/>
              <a:chExt cx="669752" cy="669926"/>
            </a:xfrm>
          </p:grpSpPr>
          <p:sp>
            <p:nvSpPr>
              <p:cNvPr id="71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72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2261538" y="6035642"/>
              <a:ext cx="21899724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Avoiding side effects, the program is much easier to understand, and to test</a:t>
              </a:r>
              <a:endParaRPr lang="en-US" sz="2400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42708" y="7580876"/>
            <a:ext cx="22818554" cy="1329558"/>
            <a:chOff x="1342708" y="7580876"/>
            <a:chExt cx="22818554" cy="1329558"/>
          </a:xfrm>
        </p:grpSpPr>
        <p:grpSp>
          <p:nvGrpSpPr>
            <p:cNvPr id="74" name="Group 73"/>
            <p:cNvGrpSpPr/>
            <p:nvPr/>
          </p:nvGrpSpPr>
          <p:grpSpPr>
            <a:xfrm>
              <a:off x="1342708" y="7857985"/>
              <a:ext cx="669752" cy="669926"/>
              <a:chOff x="3616973" y="6548867"/>
              <a:chExt cx="669752" cy="669926"/>
            </a:xfrm>
          </p:grpSpPr>
          <p:sp>
            <p:nvSpPr>
              <p:cNvPr id="75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76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2261538" y="7580876"/>
              <a:ext cx="21899724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Keeping side effects separate from the rest of your program logic, software will be much easier to extend, refactor, debug, test, and maintain, your code will be loosely coupled</a:t>
              </a:r>
              <a:endParaRPr lang="en-US" sz="2400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23" name="Rounded Rectangle 14"/>
          <p:cNvSpPr/>
          <p:nvPr/>
        </p:nvSpPr>
        <p:spPr>
          <a:xfrm>
            <a:off x="6719411" y="10393383"/>
            <a:ext cx="10960993" cy="1391150"/>
          </a:xfrm>
          <a:prstGeom prst="roundRect">
            <a:avLst>
              <a:gd name="adj" fmla="val 726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r>
              <a:rPr lang="es-ES" sz="5400" b="1" dirty="0" err="1">
                <a:latin typeface="Lato" charset="0"/>
                <a:ea typeface="Lato" charset="0"/>
                <a:cs typeface="Lato" charset="0"/>
              </a:rPr>
              <a:t>Avoid</a:t>
            </a:r>
            <a:r>
              <a:rPr lang="es-ES" sz="5400" b="1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5400" b="1" dirty="0" err="1">
                <a:latin typeface="Lato" charset="0"/>
                <a:ea typeface="Lato" charset="0"/>
                <a:cs typeface="Lato" charset="0"/>
              </a:rPr>
              <a:t>it</a:t>
            </a:r>
            <a:r>
              <a:rPr lang="es-ES" sz="5400" b="1" dirty="0">
                <a:latin typeface="Lato" charset="0"/>
                <a:ea typeface="Lato" charset="0"/>
                <a:cs typeface="Lato" charset="0"/>
              </a:rPr>
              <a:t>!!</a:t>
            </a:r>
            <a:endParaRPr lang="bg-BG" sz="54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26797" y="483017"/>
            <a:ext cx="632413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Side effects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22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75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375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146202" y="483017"/>
            <a:ext cx="12085324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Higher Order Functions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342708" y="2753246"/>
            <a:ext cx="669752" cy="669926"/>
            <a:chOff x="3616973" y="6548867"/>
            <a:chExt cx="669752" cy="669926"/>
          </a:xfrm>
        </p:grpSpPr>
        <p:sp>
          <p:nvSpPr>
            <p:cNvPr id="18" name="AutoShape 13"/>
            <p:cNvSpPr>
              <a:spLocks/>
            </p:cNvSpPr>
            <p:nvPr/>
          </p:nvSpPr>
          <p:spPr bwMode="auto">
            <a:xfrm>
              <a:off x="3616973" y="6548867"/>
              <a:ext cx="669752" cy="66992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  <p:sp>
          <p:nvSpPr>
            <p:cNvPr id="19" name="AutoShape 14"/>
            <p:cNvSpPr>
              <a:spLocks/>
            </p:cNvSpPr>
            <p:nvPr/>
          </p:nvSpPr>
          <p:spPr bwMode="auto">
            <a:xfrm>
              <a:off x="3807423" y="6739366"/>
              <a:ext cx="288851" cy="288924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 dirty="0">
                <a:effectLst>
                  <a:outerShdw blurRad="38100" dist="38100" dir="2700000" algn="tl">
                    <a:srgbClr val="000000"/>
                  </a:outerShdw>
                </a:effectLst>
                <a:latin typeface="Lato" charset="0"/>
                <a:ea typeface="Lato" charset="0"/>
                <a:cs typeface="Lato" charset="0"/>
                <a:sym typeface="Gill Sans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261538" y="2700426"/>
            <a:ext cx="21671124" cy="77556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Function is a </a:t>
            </a:r>
            <a:r>
              <a:rPr lang="en-US" b="1" dirty="0">
                <a:latin typeface="Lato" charset="0"/>
                <a:ea typeface="Lato" charset="0"/>
                <a:cs typeface="Lato" charset="0"/>
              </a:rPr>
              <a:t>first-class citizen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, a function is just another value, then can be passed as parameters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342708" y="4320644"/>
            <a:ext cx="22589954" cy="775561"/>
            <a:chOff x="1342708" y="4320644"/>
            <a:chExt cx="22589954" cy="775561"/>
          </a:xfrm>
        </p:grpSpPr>
        <p:grpSp>
          <p:nvGrpSpPr>
            <p:cNvPr id="22" name="Group 21"/>
            <p:cNvGrpSpPr/>
            <p:nvPr/>
          </p:nvGrpSpPr>
          <p:grpSpPr>
            <a:xfrm>
              <a:off x="1342708" y="4395033"/>
              <a:ext cx="669752" cy="669926"/>
              <a:chOff x="3616973" y="6548867"/>
              <a:chExt cx="669752" cy="669926"/>
            </a:xfrm>
          </p:grpSpPr>
          <p:sp>
            <p:nvSpPr>
              <p:cNvPr id="2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25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261538" y="4320644"/>
              <a:ext cx="21671124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Higher-order Functions either take functions as parameters, return functions or both</a:t>
              </a:r>
              <a:endParaRPr lang="en-US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42708" y="6068066"/>
            <a:ext cx="22818554" cy="775561"/>
            <a:chOff x="1342708" y="6068066"/>
            <a:chExt cx="22818554" cy="775561"/>
          </a:xfrm>
        </p:grpSpPr>
        <p:grpSp>
          <p:nvGrpSpPr>
            <p:cNvPr id="27" name="Group 26"/>
            <p:cNvGrpSpPr/>
            <p:nvPr/>
          </p:nvGrpSpPr>
          <p:grpSpPr>
            <a:xfrm>
              <a:off x="1342708" y="6127168"/>
              <a:ext cx="669752" cy="669926"/>
              <a:chOff x="3616973" y="6548867"/>
              <a:chExt cx="669752" cy="669926"/>
            </a:xfrm>
          </p:grpSpPr>
          <p:sp>
            <p:nvSpPr>
              <p:cNvPr id="29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30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261538" y="6068066"/>
              <a:ext cx="21899724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Are also known as operators: map, filter, find, reduce</a:t>
              </a:r>
              <a:r>
                <a:rPr lang="mr-IN" dirty="0">
                  <a:latin typeface="Lato" charset="0"/>
                  <a:ea typeface="Lato" charset="0"/>
                  <a:cs typeface="Lato" charset="0"/>
                </a:rPr>
                <a:t>…</a:t>
              </a:r>
              <a:endParaRPr lang="en-US" sz="2400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60" y="7859303"/>
            <a:ext cx="21556751" cy="40658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23663" y="8041572"/>
            <a:ext cx="21808999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rgbClr val="0433FF"/>
                </a:solidFill>
                <a:latin typeface="Menlo" charset="0"/>
                <a:ea typeface="Menlo" charset="0"/>
                <a:cs typeface="Menlo" charset="0"/>
              </a:rPr>
              <a:t>const</a:t>
            </a:r>
            <a:r>
              <a:rPr lang="en-US" sz="4400" dirty="0">
                <a:solidFill>
                  <a:srgbClr val="0433FF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4400" dirty="0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items: Array&lt;any&gt; = [</a:t>
            </a:r>
            <a:r>
              <a:rPr lang="en-US" sz="4400" dirty="0">
                <a:solidFill>
                  <a:srgbClr val="0433FF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4400" dirty="0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4400" dirty="0">
                <a:solidFill>
                  <a:srgbClr val="0433FF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4400" dirty="0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4400" dirty="0">
                <a:solidFill>
                  <a:srgbClr val="A5150A"/>
                </a:solidFill>
                <a:latin typeface="Menlo" charset="0"/>
                <a:ea typeface="Menlo" charset="0"/>
                <a:cs typeface="Menlo" charset="0"/>
              </a:rPr>
              <a:t>'a'</a:t>
            </a:r>
            <a:r>
              <a:rPr lang="en-US" sz="4400" dirty="0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, null, false, </a:t>
            </a:r>
            <a:r>
              <a:rPr lang="en-US" sz="4400" dirty="0">
                <a:solidFill>
                  <a:srgbClr val="0433FF"/>
                </a:solidFill>
                <a:latin typeface="Menlo" charset="0"/>
                <a:ea typeface="Menlo" charset="0"/>
                <a:cs typeface="Menlo" charset="0"/>
              </a:rPr>
              <a:t>3</a:t>
            </a:r>
            <a:r>
              <a:rPr lang="en-US" sz="4400" dirty="0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4400" dirty="0">
                <a:solidFill>
                  <a:srgbClr val="0433FF"/>
                </a:solidFill>
                <a:latin typeface="Menlo" charset="0"/>
                <a:ea typeface="Menlo" charset="0"/>
                <a:cs typeface="Menlo" charset="0"/>
              </a:rPr>
              <a:t>5</a:t>
            </a:r>
            <a:r>
              <a:rPr lang="en-US" sz="4400" dirty="0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];</a:t>
            </a:r>
          </a:p>
          <a:p>
            <a:endParaRPr lang="en-US" sz="4400" dirty="0">
              <a:solidFill>
                <a:srgbClr val="19232E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4400" dirty="0" err="1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console.log</a:t>
            </a:r>
            <a:r>
              <a:rPr lang="en-US" sz="4400" dirty="0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4400" dirty="0" err="1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items.every</a:t>
            </a:r>
            <a:r>
              <a:rPr lang="en-US" sz="4400" dirty="0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(Number));     </a:t>
            </a:r>
            <a:r>
              <a:rPr lang="en-US" sz="4400" dirty="0">
                <a:solidFill>
                  <a:srgbClr val="008100"/>
                </a:solidFill>
                <a:latin typeface="Menlo" charset="0"/>
                <a:ea typeface="Menlo" charset="0"/>
                <a:cs typeface="Menlo" charset="0"/>
              </a:rPr>
              <a:t>//output: false</a:t>
            </a:r>
          </a:p>
          <a:p>
            <a:endParaRPr lang="en-US" sz="4400" dirty="0">
              <a:solidFill>
                <a:srgbClr val="0081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4400" dirty="0" err="1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console.log</a:t>
            </a:r>
            <a:r>
              <a:rPr lang="en-US" sz="4400" dirty="0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4400" dirty="0" err="1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items.some</a:t>
            </a:r>
            <a:r>
              <a:rPr lang="en-US" sz="4400" dirty="0">
                <a:solidFill>
                  <a:srgbClr val="19232E"/>
                </a:solidFill>
                <a:latin typeface="Menlo" charset="0"/>
                <a:ea typeface="Menlo" charset="0"/>
                <a:cs typeface="Menlo" charset="0"/>
              </a:rPr>
              <a:t>(Number));     </a:t>
            </a:r>
            <a:r>
              <a:rPr lang="en-US" sz="4400" dirty="0">
                <a:solidFill>
                  <a:srgbClr val="008100"/>
                </a:solidFill>
                <a:latin typeface="Menlo" charset="0"/>
                <a:ea typeface="Menlo" charset="0"/>
                <a:cs typeface="Menlo" charset="0"/>
              </a:rPr>
              <a:t>//output: true</a:t>
            </a:r>
          </a:p>
        </p:txBody>
      </p:sp>
    </p:spTree>
    <p:extLst>
      <p:ext uri="{BB962C8B-B14F-4D97-AF65-F5344CB8AC3E}">
        <p14:creationId xmlns:p14="http://schemas.microsoft.com/office/powerpoint/2010/main" val="203362074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457200" y="0"/>
            <a:ext cx="25073811" cy="1371600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62036" y="519225"/>
            <a:ext cx="13498180" cy="175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3500" b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WHO </a:t>
            </a:r>
            <a:r>
              <a:rPr lang="en-US" sz="135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 AM?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80372" y="3688238"/>
            <a:ext cx="15661508" cy="885078"/>
          </a:xfrm>
          <a:prstGeom prst="rect">
            <a:avLst/>
          </a:prstGeom>
          <a:noFill/>
          <a:ln>
            <a:noFill/>
          </a:ln>
        </p:spPr>
        <p:txBody>
          <a:bodyPr wrap="square" lIns="219419" tIns="109710" rIns="219419" bIns="109710" rtlCol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9600" b="1" dirty="0">
                <a:solidFill>
                  <a:schemeClr val="bg2"/>
                </a:solidFill>
                <a:latin typeface="Lato Heavy" charset="0"/>
                <a:ea typeface="Lato Heavy" charset="0"/>
                <a:cs typeface="Lato Heavy" charset="0"/>
              </a:rPr>
              <a:t>Sergi Dote Teixidor</a:t>
            </a:r>
            <a:endParaRPr lang="en-US" sz="8800" b="1" dirty="0">
              <a:solidFill>
                <a:schemeClr val="bg2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64558" y="12197835"/>
            <a:ext cx="22905839" cy="1080000"/>
            <a:chOff x="960810" y="12197835"/>
            <a:chExt cx="22905839" cy="1080000"/>
          </a:xfrm>
        </p:grpSpPr>
        <p:sp>
          <p:nvSpPr>
            <p:cNvPr id="8" name="TextBox 7"/>
            <p:cNvSpPr txBox="1"/>
            <p:nvPr/>
          </p:nvSpPr>
          <p:spPr>
            <a:xfrm>
              <a:off x="8800316" y="12257722"/>
              <a:ext cx="6393470" cy="960227"/>
            </a:xfrm>
            <a:prstGeom prst="rect">
              <a:avLst/>
            </a:prstGeom>
            <a:noFill/>
          </p:spPr>
          <p:txBody>
            <a:bodyPr wrap="none" lIns="219419" tIns="109710" rIns="219419" bIns="109710" rtlCol="0">
              <a:spAutoFit/>
            </a:bodyPr>
            <a:lstStyle/>
            <a:p>
              <a:pPr algn="ctr"/>
              <a:r>
                <a:rPr lang="en-US" sz="4800" dirty="0" err="1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sergi.dote@fronttier.io</a:t>
              </a:r>
              <a:endParaRPr lang="bg-BG" sz="4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82407" y="12257722"/>
              <a:ext cx="2807553" cy="960227"/>
            </a:xfrm>
            <a:prstGeom prst="rect">
              <a:avLst/>
            </a:prstGeom>
            <a:noFill/>
          </p:spPr>
          <p:txBody>
            <a:bodyPr wrap="none" lIns="219419" tIns="109710" rIns="219419" bIns="109710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@</a:t>
              </a:r>
              <a:r>
                <a:rPr lang="en-US" sz="4800" dirty="0" err="1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sergidt</a:t>
              </a:r>
              <a:endParaRPr lang="bg-BG" sz="4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35" name="Freeform 237"/>
            <p:cNvSpPr>
              <a:spLocks noChangeAspect="1" noChangeArrowheads="1"/>
            </p:cNvSpPr>
            <p:nvPr/>
          </p:nvSpPr>
          <p:spPr bwMode="auto">
            <a:xfrm>
              <a:off x="7499572" y="12305835"/>
              <a:ext cx="1176121" cy="864000"/>
            </a:xfrm>
            <a:custGeom>
              <a:avLst/>
              <a:gdLst>
                <a:gd name="T0" fmla="*/ 586 w 1347"/>
                <a:gd name="T1" fmla="*/ 602 h 987"/>
                <a:gd name="T2" fmla="*/ 502 w 1347"/>
                <a:gd name="T3" fmla="*/ 535 h 987"/>
                <a:gd name="T4" fmla="*/ 42 w 1347"/>
                <a:gd name="T5" fmla="*/ 117 h 987"/>
                <a:gd name="T6" fmla="*/ 17 w 1347"/>
                <a:gd name="T7" fmla="*/ 33 h 987"/>
                <a:gd name="T8" fmla="*/ 92 w 1347"/>
                <a:gd name="T9" fmla="*/ 0 h 987"/>
                <a:gd name="T10" fmla="*/ 1255 w 1347"/>
                <a:gd name="T11" fmla="*/ 0 h 987"/>
                <a:gd name="T12" fmla="*/ 1330 w 1347"/>
                <a:gd name="T13" fmla="*/ 41 h 987"/>
                <a:gd name="T14" fmla="*/ 1305 w 1347"/>
                <a:gd name="T15" fmla="*/ 125 h 987"/>
                <a:gd name="T16" fmla="*/ 803 w 1347"/>
                <a:gd name="T17" fmla="*/ 576 h 987"/>
                <a:gd name="T18" fmla="*/ 586 w 1347"/>
                <a:gd name="T19" fmla="*/ 602 h 987"/>
                <a:gd name="T20" fmla="*/ 92 w 1347"/>
                <a:gd name="T21" fmla="*/ 986 h 987"/>
                <a:gd name="T22" fmla="*/ 0 w 1347"/>
                <a:gd name="T23" fmla="*/ 894 h 987"/>
                <a:gd name="T24" fmla="*/ 0 w 1347"/>
                <a:gd name="T25" fmla="*/ 225 h 987"/>
                <a:gd name="T26" fmla="*/ 42 w 1347"/>
                <a:gd name="T27" fmla="*/ 217 h 987"/>
                <a:gd name="T28" fmla="*/ 234 w 1347"/>
                <a:gd name="T29" fmla="*/ 409 h 987"/>
                <a:gd name="T30" fmla="*/ 251 w 1347"/>
                <a:gd name="T31" fmla="*/ 493 h 987"/>
                <a:gd name="T32" fmla="*/ 109 w 1347"/>
                <a:gd name="T33" fmla="*/ 827 h 987"/>
                <a:gd name="T34" fmla="*/ 126 w 1347"/>
                <a:gd name="T35" fmla="*/ 827 h 987"/>
                <a:gd name="T36" fmla="*/ 318 w 1347"/>
                <a:gd name="T37" fmla="*/ 576 h 987"/>
                <a:gd name="T38" fmla="*/ 393 w 1347"/>
                <a:gd name="T39" fmla="*/ 568 h 987"/>
                <a:gd name="T40" fmla="*/ 477 w 1347"/>
                <a:gd name="T41" fmla="*/ 643 h 987"/>
                <a:gd name="T42" fmla="*/ 569 w 1347"/>
                <a:gd name="T43" fmla="*/ 694 h 987"/>
                <a:gd name="T44" fmla="*/ 820 w 1347"/>
                <a:gd name="T45" fmla="*/ 677 h 987"/>
                <a:gd name="T46" fmla="*/ 945 w 1347"/>
                <a:gd name="T47" fmla="*/ 568 h 987"/>
                <a:gd name="T48" fmla="*/ 1020 w 1347"/>
                <a:gd name="T49" fmla="*/ 576 h 987"/>
                <a:gd name="T50" fmla="*/ 1229 w 1347"/>
                <a:gd name="T51" fmla="*/ 853 h 987"/>
                <a:gd name="T52" fmla="*/ 1238 w 1347"/>
                <a:gd name="T53" fmla="*/ 844 h 987"/>
                <a:gd name="T54" fmla="*/ 1096 w 1347"/>
                <a:gd name="T55" fmla="*/ 493 h 987"/>
                <a:gd name="T56" fmla="*/ 1112 w 1347"/>
                <a:gd name="T57" fmla="*/ 409 h 987"/>
                <a:gd name="T58" fmla="*/ 1313 w 1347"/>
                <a:gd name="T59" fmla="*/ 217 h 987"/>
                <a:gd name="T60" fmla="*/ 1346 w 1347"/>
                <a:gd name="T61" fmla="*/ 225 h 987"/>
                <a:gd name="T62" fmla="*/ 1346 w 1347"/>
                <a:gd name="T63" fmla="*/ 903 h 987"/>
                <a:gd name="T64" fmla="*/ 1246 w 1347"/>
                <a:gd name="T65" fmla="*/ 986 h 987"/>
                <a:gd name="T66" fmla="*/ 92 w 1347"/>
                <a:gd name="T67" fmla="*/ 986 h 987"/>
                <a:gd name="T68" fmla="*/ 92 w 1347"/>
                <a:gd name="T69" fmla="*/ 986 h 987"/>
                <a:gd name="T70" fmla="*/ 92 w 1347"/>
                <a:gd name="T71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47" h="987">
                  <a:moveTo>
                    <a:pt x="586" y="602"/>
                  </a:moveTo>
                  <a:cubicBezTo>
                    <a:pt x="561" y="585"/>
                    <a:pt x="519" y="560"/>
                    <a:pt x="502" y="535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0"/>
                    <a:pt x="9" y="58"/>
                    <a:pt x="17" y="33"/>
                  </a:cubicBezTo>
                  <a:cubicBezTo>
                    <a:pt x="34" y="17"/>
                    <a:pt x="51" y="0"/>
                    <a:pt x="92" y="0"/>
                  </a:cubicBezTo>
                  <a:cubicBezTo>
                    <a:pt x="1255" y="0"/>
                    <a:pt x="1255" y="0"/>
                    <a:pt x="1255" y="0"/>
                  </a:cubicBezTo>
                  <a:cubicBezTo>
                    <a:pt x="1255" y="0"/>
                    <a:pt x="1305" y="0"/>
                    <a:pt x="1330" y="41"/>
                  </a:cubicBezTo>
                  <a:cubicBezTo>
                    <a:pt x="1346" y="67"/>
                    <a:pt x="1330" y="108"/>
                    <a:pt x="1305" y="125"/>
                  </a:cubicBezTo>
                  <a:cubicBezTo>
                    <a:pt x="803" y="576"/>
                    <a:pt x="803" y="576"/>
                    <a:pt x="803" y="576"/>
                  </a:cubicBezTo>
                  <a:cubicBezTo>
                    <a:pt x="803" y="576"/>
                    <a:pt x="711" y="652"/>
                    <a:pt x="586" y="602"/>
                  </a:cubicBezTo>
                  <a:close/>
                  <a:moveTo>
                    <a:pt x="92" y="986"/>
                  </a:moveTo>
                  <a:cubicBezTo>
                    <a:pt x="92" y="986"/>
                    <a:pt x="0" y="978"/>
                    <a:pt x="0" y="89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00"/>
                    <a:pt x="17" y="192"/>
                    <a:pt x="42" y="217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60" y="426"/>
                    <a:pt x="268" y="468"/>
                    <a:pt x="251" y="493"/>
                  </a:cubicBezTo>
                  <a:cubicBezTo>
                    <a:pt x="109" y="827"/>
                    <a:pt x="109" y="827"/>
                    <a:pt x="109" y="827"/>
                  </a:cubicBezTo>
                  <a:cubicBezTo>
                    <a:pt x="101" y="853"/>
                    <a:pt x="109" y="853"/>
                    <a:pt x="126" y="827"/>
                  </a:cubicBezTo>
                  <a:cubicBezTo>
                    <a:pt x="318" y="576"/>
                    <a:pt x="318" y="576"/>
                    <a:pt x="318" y="576"/>
                  </a:cubicBezTo>
                  <a:cubicBezTo>
                    <a:pt x="343" y="552"/>
                    <a:pt x="368" y="552"/>
                    <a:pt x="393" y="568"/>
                  </a:cubicBezTo>
                  <a:cubicBezTo>
                    <a:pt x="477" y="643"/>
                    <a:pt x="477" y="643"/>
                    <a:pt x="477" y="643"/>
                  </a:cubicBezTo>
                  <a:cubicBezTo>
                    <a:pt x="502" y="660"/>
                    <a:pt x="544" y="685"/>
                    <a:pt x="569" y="694"/>
                  </a:cubicBezTo>
                  <a:cubicBezTo>
                    <a:pt x="636" y="710"/>
                    <a:pt x="744" y="735"/>
                    <a:pt x="820" y="677"/>
                  </a:cubicBezTo>
                  <a:cubicBezTo>
                    <a:pt x="945" y="568"/>
                    <a:pt x="945" y="568"/>
                    <a:pt x="945" y="568"/>
                  </a:cubicBezTo>
                  <a:cubicBezTo>
                    <a:pt x="970" y="552"/>
                    <a:pt x="1004" y="552"/>
                    <a:pt x="1020" y="576"/>
                  </a:cubicBezTo>
                  <a:cubicBezTo>
                    <a:pt x="1229" y="853"/>
                    <a:pt x="1229" y="853"/>
                    <a:pt x="1229" y="853"/>
                  </a:cubicBezTo>
                  <a:cubicBezTo>
                    <a:pt x="1246" y="877"/>
                    <a:pt x="1246" y="869"/>
                    <a:pt x="1238" y="844"/>
                  </a:cubicBezTo>
                  <a:cubicBezTo>
                    <a:pt x="1096" y="493"/>
                    <a:pt x="1096" y="493"/>
                    <a:pt x="1096" y="493"/>
                  </a:cubicBezTo>
                  <a:cubicBezTo>
                    <a:pt x="1079" y="468"/>
                    <a:pt x="1087" y="434"/>
                    <a:pt x="1112" y="409"/>
                  </a:cubicBezTo>
                  <a:cubicBezTo>
                    <a:pt x="1313" y="217"/>
                    <a:pt x="1313" y="217"/>
                    <a:pt x="1313" y="217"/>
                  </a:cubicBezTo>
                  <a:cubicBezTo>
                    <a:pt x="1330" y="192"/>
                    <a:pt x="1346" y="200"/>
                    <a:pt x="1346" y="225"/>
                  </a:cubicBezTo>
                  <a:cubicBezTo>
                    <a:pt x="1346" y="903"/>
                    <a:pt x="1346" y="903"/>
                    <a:pt x="1346" y="903"/>
                  </a:cubicBezTo>
                  <a:cubicBezTo>
                    <a:pt x="1346" y="903"/>
                    <a:pt x="1338" y="986"/>
                    <a:pt x="1246" y="986"/>
                  </a:cubicBezTo>
                  <a:cubicBezTo>
                    <a:pt x="92" y="986"/>
                    <a:pt x="92" y="986"/>
                    <a:pt x="92" y="986"/>
                  </a:cubicBezTo>
                  <a:close/>
                  <a:moveTo>
                    <a:pt x="92" y="986"/>
                  </a:moveTo>
                  <a:lnTo>
                    <a:pt x="92" y="9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ea typeface="SimSun" charset="0"/>
              </a:endParaRPr>
            </a:p>
          </p:txBody>
        </p:sp>
        <p:sp>
          <p:nvSpPr>
            <p:cNvPr id="36" name="Freeform 85"/>
            <p:cNvSpPr>
              <a:spLocks noChangeAspect="1" noChangeArrowheads="1"/>
            </p:cNvSpPr>
            <p:nvPr/>
          </p:nvSpPr>
          <p:spPr bwMode="auto">
            <a:xfrm>
              <a:off x="960810" y="12197835"/>
              <a:ext cx="1334129" cy="1080000"/>
            </a:xfrm>
            <a:custGeom>
              <a:avLst/>
              <a:gdLst>
                <a:gd name="T0" fmla="*/ 461 w 462"/>
                <a:gd name="T1" fmla="*/ 45 h 374"/>
                <a:gd name="T2" fmla="*/ 461 w 462"/>
                <a:gd name="T3" fmla="*/ 45 h 374"/>
                <a:gd name="T4" fmla="*/ 408 w 462"/>
                <a:gd name="T5" fmla="*/ 63 h 374"/>
                <a:gd name="T6" fmla="*/ 443 w 462"/>
                <a:gd name="T7" fmla="*/ 10 h 374"/>
                <a:gd name="T8" fmla="*/ 389 w 462"/>
                <a:gd name="T9" fmla="*/ 36 h 374"/>
                <a:gd name="T10" fmla="*/ 319 w 462"/>
                <a:gd name="T11" fmla="*/ 0 h 374"/>
                <a:gd name="T12" fmla="*/ 221 w 462"/>
                <a:gd name="T13" fmla="*/ 98 h 374"/>
                <a:gd name="T14" fmla="*/ 230 w 462"/>
                <a:gd name="T15" fmla="*/ 116 h 374"/>
                <a:gd name="T16" fmla="*/ 35 w 462"/>
                <a:gd name="T17" fmla="*/ 19 h 374"/>
                <a:gd name="T18" fmla="*/ 17 w 462"/>
                <a:gd name="T19" fmla="*/ 72 h 374"/>
                <a:gd name="T20" fmla="*/ 61 w 462"/>
                <a:gd name="T21" fmla="*/ 151 h 374"/>
                <a:gd name="T22" fmla="*/ 17 w 462"/>
                <a:gd name="T23" fmla="*/ 134 h 374"/>
                <a:gd name="T24" fmla="*/ 17 w 462"/>
                <a:gd name="T25" fmla="*/ 134 h 374"/>
                <a:gd name="T26" fmla="*/ 98 w 462"/>
                <a:gd name="T27" fmla="*/ 231 h 374"/>
                <a:gd name="T28" fmla="*/ 70 w 462"/>
                <a:gd name="T29" fmla="*/ 231 h 374"/>
                <a:gd name="T30" fmla="*/ 53 w 462"/>
                <a:gd name="T31" fmla="*/ 231 h 374"/>
                <a:gd name="T32" fmla="*/ 142 w 462"/>
                <a:gd name="T33" fmla="*/ 294 h 374"/>
                <a:gd name="T34" fmla="*/ 26 w 462"/>
                <a:gd name="T35" fmla="*/ 338 h 374"/>
                <a:gd name="T36" fmla="*/ 0 w 462"/>
                <a:gd name="T37" fmla="*/ 338 h 374"/>
                <a:gd name="T38" fmla="*/ 142 w 462"/>
                <a:gd name="T39" fmla="*/ 373 h 374"/>
                <a:gd name="T40" fmla="*/ 408 w 462"/>
                <a:gd name="T41" fmla="*/ 107 h 374"/>
                <a:gd name="T42" fmla="*/ 408 w 462"/>
                <a:gd name="T43" fmla="*/ 98 h 374"/>
                <a:gd name="T44" fmla="*/ 461 w 462"/>
                <a:gd name="T45" fmla="*/ 4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lnTo>
                    <a:pt x="17" y="134"/>
                  </a:ln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283"/>
            <p:cNvSpPr>
              <a:spLocks noChangeArrowheads="1"/>
            </p:cNvSpPr>
            <p:nvPr/>
          </p:nvSpPr>
          <p:spPr bwMode="auto">
            <a:xfrm>
              <a:off x="17326306" y="12197835"/>
              <a:ext cx="1080000" cy="1080000"/>
            </a:xfrm>
            <a:custGeom>
              <a:avLst/>
              <a:gdLst>
                <a:gd name="T0" fmla="*/ 1989 w 1999"/>
                <a:gd name="T1" fmla="*/ 933 h 1999"/>
                <a:gd name="T2" fmla="*/ 1065 w 1999"/>
                <a:gd name="T3" fmla="*/ 0 h 1999"/>
                <a:gd name="T4" fmla="*/ 933 w 1999"/>
                <a:gd name="T5" fmla="*/ 0 h 1999"/>
                <a:gd name="T6" fmla="*/ 0 w 1999"/>
                <a:gd name="T7" fmla="*/ 933 h 1999"/>
                <a:gd name="T8" fmla="*/ 9 w 1999"/>
                <a:gd name="T9" fmla="*/ 1065 h 1999"/>
                <a:gd name="T10" fmla="*/ 933 w 1999"/>
                <a:gd name="T11" fmla="*/ 1998 h 1999"/>
                <a:gd name="T12" fmla="*/ 1065 w 1999"/>
                <a:gd name="T13" fmla="*/ 1989 h 1999"/>
                <a:gd name="T14" fmla="*/ 1998 w 1999"/>
                <a:gd name="T15" fmla="*/ 1065 h 1999"/>
                <a:gd name="T16" fmla="*/ 1989 w 1999"/>
                <a:gd name="T17" fmla="*/ 933 h 1999"/>
                <a:gd name="T18" fmla="*/ 628 w 1999"/>
                <a:gd name="T19" fmla="*/ 217 h 1999"/>
                <a:gd name="T20" fmla="*/ 271 w 1999"/>
                <a:gd name="T21" fmla="*/ 532 h 1999"/>
                <a:gd name="T22" fmla="*/ 201 w 1999"/>
                <a:gd name="T23" fmla="*/ 663 h 1999"/>
                <a:gd name="T24" fmla="*/ 436 w 1999"/>
                <a:gd name="T25" fmla="*/ 663 h 1999"/>
                <a:gd name="T26" fmla="*/ 139 w 1999"/>
                <a:gd name="T27" fmla="*/ 933 h 1999"/>
                <a:gd name="T28" fmla="*/ 139 w 1999"/>
                <a:gd name="T29" fmla="*/ 1065 h 1999"/>
                <a:gd name="T30" fmla="*/ 401 w 1999"/>
                <a:gd name="T31" fmla="*/ 1065 h 1999"/>
                <a:gd name="T32" fmla="*/ 201 w 1999"/>
                <a:gd name="T33" fmla="*/ 1325 h 1999"/>
                <a:gd name="T34" fmla="*/ 271 w 1999"/>
                <a:gd name="T35" fmla="*/ 1465 h 1999"/>
                <a:gd name="T36" fmla="*/ 471 w 1999"/>
                <a:gd name="T37" fmla="*/ 1465 h 1999"/>
                <a:gd name="T38" fmla="*/ 271 w 1999"/>
                <a:gd name="T39" fmla="*/ 1465 h 1999"/>
                <a:gd name="T40" fmla="*/ 933 w 1999"/>
                <a:gd name="T41" fmla="*/ 1849 h 1999"/>
                <a:gd name="T42" fmla="*/ 933 w 1999"/>
                <a:gd name="T43" fmla="*/ 1465 h 1999"/>
                <a:gd name="T44" fmla="*/ 933 w 1999"/>
                <a:gd name="T45" fmla="*/ 1325 h 1999"/>
                <a:gd name="T46" fmla="*/ 568 w 1999"/>
                <a:gd name="T47" fmla="*/ 1325 h 1999"/>
                <a:gd name="T48" fmla="*/ 933 w 1999"/>
                <a:gd name="T49" fmla="*/ 1065 h 1999"/>
                <a:gd name="T50" fmla="*/ 933 w 1999"/>
                <a:gd name="T51" fmla="*/ 933 h 1999"/>
                <a:gd name="T52" fmla="*/ 533 w 1999"/>
                <a:gd name="T53" fmla="*/ 933 h 1999"/>
                <a:gd name="T54" fmla="*/ 933 w 1999"/>
                <a:gd name="T55" fmla="*/ 663 h 1999"/>
                <a:gd name="T56" fmla="*/ 933 w 1999"/>
                <a:gd name="T57" fmla="*/ 532 h 1999"/>
                <a:gd name="T58" fmla="*/ 611 w 1999"/>
                <a:gd name="T59" fmla="*/ 532 h 1999"/>
                <a:gd name="T60" fmla="*/ 933 w 1999"/>
                <a:gd name="T61" fmla="*/ 532 h 1999"/>
                <a:gd name="T62" fmla="*/ 1728 w 1999"/>
                <a:gd name="T63" fmla="*/ 532 h 1999"/>
                <a:gd name="T64" fmla="*/ 1370 w 1999"/>
                <a:gd name="T65" fmla="*/ 217 h 1999"/>
                <a:gd name="T66" fmla="*/ 1065 w 1999"/>
                <a:gd name="T67" fmla="*/ 139 h 1999"/>
                <a:gd name="T68" fmla="*/ 1387 w 1999"/>
                <a:gd name="T69" fmla="*/ 532 h 1999"/>
                <a:gd name="T70" fmla="*/ 1065 w 1999"/>
                <a:gd name="T71" fmla="*/ 139 h 1999"/>
                <a:gd name="T72" fmla="*/ 1065 w 1999"/>
                <a:gd name="T73" fmla="*/ 663 h 1999"/>
                <a:gd name="T74" fmla="*/ 1466 w 1999"/>
                <a:gd name="T75" fmla="*/ 933 h 1999"/>
                <a:gd name="T76" fmla="*/ 1065 w 1999"/>
                <a:gd name="T77" fmla="*/ 663 h 1999"/>
                <a:gd name="T78" fmla="*/ 1065 w 1999"/>
                <a:gd name="T79" fmla="*/ 1065 h 1999"/>
                <a:gd name="T80" fmla="*/ 1430 w 1999"/>
                <a:gd name="T81" fmla="*/ 1325 h 1999"/>
                <a:gd name="T82" fmla="*/ 1065 w 1999"/>
                <a:gd name="T83" fmla="*/ 1065 h 1999"/>
                <a:gd name="T84" fmla="*/ 1065 w 1999"/>
                <a:gd name="T85" fmla="*/ 1849 h 1999"/>
                <a:gd name="T86" fmla="*/ 1387 w 1999"/>
                <a:gd name="T87" fmla="*/ 1465 h 1999"/>
                <a:gd name="T88" fmla="*/ 1370 w 1999"/>
                <a:gd name="T89" fmla="*/ 1779 h 1999"/>
                <a:gd name="T90" fmla="*/ 1527 w 1999"/>
                <a:gd name="T91" fmla="*/ 1465 h 1999"/>
                <a:gd name="T92" fmla="*/ 1370 w 1999"/>
                <a:gd name="T93" fmla="*/ 1779 h 1999"/>
                <a:gd name="T94" fmla="*/ 1798 w 1999"/>
                <a:gd name="T95" fmla="*/ 1325 h 1999"/>
                <a:gd name="T96" fmla="*/ 1596 w 1999"/>
                <a:gd name="T97" fmla="*/ 1065 h 1999"/>
                <a:gd name="T98" fmla="*/ 1798 w 1999"/>
                <a:gd name="T99" fmla="*/ 1325 h 1999"/>
                <a:gd name="T100" fmla="*/ 1596 w 1999"/>
                <a:gd name="T101" fmla="*/ 933 h 1999"/>
                <a:gd name="T102" fmla="*/ 1798 w 1999"/>
                <a:gd name="T103" fmla="*/ 663 h 1999"/>
                <a:gd name="T104" fmla="*/ 1596 w 1999"/>
                <a:gd name="T105" fmla="*/ 933 h 1999"/>
                <a:gd name="T106" fmla="*/ 1596 w 1999"/>
                <a:gd name="T107" fmla="*/ 933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9" h="1999">
                  <a:moveTo>
                    <a:pt x="1989" y="933"/>
                  </a:moveTo>
                  <a:lnTo>
                    <a:pt x="1989" y="933"/>
                  </a:lnTo>
                  <a:cubicBezTo>
                    <a:pt x="1963" y="436"/>
                    <a:pt x="1561" y="35"/>
                    <a:pt x="1065" y="0"/>
                  </a:cubicBezTo>
                  <a:lnTo>
                    <a:pt x="1065" y="0"/>
                  </a:lnTo>
                  <a:cubicBezTo>
                    <a:pt x="933" y="0"/>
                    <a:pt x="933" y="0"/>
                    <a:pt x="933" y="0"/>
                  </a:cubicBezTo>
                  <a:lnTo>
                    <a:pt x="933" y="0"/>
                  </a:lnTo>
                  <a:cubicBezTo>
                    <a:pt x="436" y="35"/>
                    <a:pt x="36" y="436"/>
                    <a:pt x="9" y="933"/>
                  </a:cubicBezTo>
                  <a:cubicBezTo>
                    <a:pt x="0" y="933"/>
                    <a:pt x="0" y="933"/>
                    <a:pt x="0" y="933"/>
                  </a:cubicBezTo>
                  <a:cubicBezTo>
                    <a:pt x="0" y="1065"/>
                    <a:pt x="0" y="1065"/>
                    <a:pt x="0" y="1065"/>
                  </a:cubicBezTo>
                  <a:cubicBezTo>
                    <a:pt x="9" y="1065"/>
                    <a:pt x="9" y="1065"/>
                    <a:pt x="9" y="1065"/>
                  </a:cubicBezTo>
                  <a:cubicBezTo>
                    <a:pt x="36" y="1560"/>
                    <a:pt x="436" y="1962"/>
                    <a:pt x="933" y="1989"/>
                  </a:cubicBezTo>
                  <a:cubicBezTo>
                    <a:pt x="933" y="1998"/>
                    <a:pt x="933" y="1998"/>
                    <a:pt x="933" y="1998"/>
                  </a:cubicBezTo>
                  <a:cubicBezTo>
                    <a:pt x="1065" y="1998"/>
                    <a:pt x="1065" y="1998"/>
                    <a:pt x="1065" y="1998"/>
                  </a:cubicBezTo>
                  <a:cubicBezTo>
                    <a:pt x="1065" y="1989"/>
                    <a:pt x="1065" y="1989"/>
                    <a:pt x="1065" y="1989"/>
                  </a:cubicBezTo>
                  <a:cubicBezTo>
                    <a:pt x="1561" y="1962"/>
                    <a:pt x="1963" y="1560"/>
                    <a:pt x="1989" y="1065"/>
                  </a:cubicBezTo>
                  <a:cubicBezTo>
                    <a:pt x="1998" y="1065"/>
                    <a:pt x="1998" y="1065"/>
                    <a:pt x="1998" y="1065"/>
                  </a:cubicBezTo>
                  <a:cubicBezTo>
                    <a:pt x="1998" y="933"/>
                    <a:pt x="1998" y="933"/>
                    <a:pt x="1998" y="933"/>
                  </a:cubicBezTo>
                  <a:lnTo>
                    <a:pt x="1989" y="933"/>
                  </a:lnTo>
                  <a:close/>
                  <a:moveTo>
                    <a:pt x="628" y="217"/>
                  </a:moveTo>
                  <a:lnTo>
                    <a:pt x="628" y="217"/>
                  </a:lnTo>
                  <a:cubicBezTo>
                    <a:pt x="568" y="306"/>
                    <a:pt x="506" y="409"/>
                    <a:pt x="471" y="532"/>
                  </a:cubicBezTo>
                  <a:cubicBezTo>
                    <a:pt x="271" y="532"/>
                    <a:pt x="271" y="532"/>
                    <a:pt x="271" y="532"/>
                  </a:cubicBezTo>
                  <a:cubicBezTo>
                    <a:pt x="358" y="401"/>
                    <a:pt x="479" y="287"/>
                    <a:pt x="628" y="217"/>
                  </a:cubicBezTo>
                  <a:close/>
                  <a:moveTo>
                    <a:pt x="201" y="663"/>
                  </a:moveTo>
                  <a:lnTo>
                    <a:pt x="201" y="663"/>
                  </a:lnTo>
                  <a:cubicBezTo>
                    <a:pt x="436" y="663"/>
                    <a:pt x="436" y="663"/>
                    <a:pt x="436" y="663"/>
                  </a:cubicBezTo>
                  <a:cubicBezTo>
                    <a:pt x="419" y="749"/>
                    <a:pt x="409" y="838"/>
                    <a:pt x="401" y="933"/>
                  </a:cubicBezTo>
                  <a:cubicBezTo>
                    <a:pt x="139" y="933"/>
                    <a:pt x="139" y="933"/>
                    <a:pt x="139" y="933"/>
                  </a:cubicBezTo>
                  <a:cubicBezTo>
                    <a:pt x="149" y="838"/>
                    <a:pt x="166" y="749"/>
                    <a:pt x="201" y="663"/>
                  </a:cubicBezTo>
                  <a:close/>
                  <a:moveTo>
                    <a:pt x="139" y="1065"/>
                  </a:moveTo>
                  <a:lnTo>
                    <a:pt x="139" y="1065"/>
                  </a:lnTo>
                  <a:cubicBezTo>
                    <a:pt x="401" y="1065"/>
                    <a:pt x="401" y="1065"/>
                    <a:pt x="401" y="1065"/>
                  </a:cubicBezTo>
                  <a:cubicBezTo>
                    <a:pt x="409" y="1160"/>
                    <a:pt x="419" y="1247"/>
                    <a:pt x="436" y="1325"/>
                  </a:cubicBezTo>
                  <a:cubicBezTo>
                    <a:pt x="201" y="1325"/>
                    <a:pt x="201" y="1325"/>
                    <a:pt x="201" y="1325"/>
                  </a:cubicBezTo>
                  <a:cubicBezTo>
                    <a:pt x="166" y="1247"/>
                    <a:pt x="149" y="1160"/>
                    <a:pt x="139" y="1065"/>
                  </a:cubicBezTo>
                  <a:close/>
                  <a:moveTo>
                    <a:pt x="271" y="1465"/>
                  </a:moveTo>
                  <a:lnTo>
                    <a:pt x="271" y="1465"/>
                  </a:lnTo>
                  <a:cubicBezTo>
                    <a:pt x="471" y="1465"/>
                    <a:pt x="471" y="1465"/>
                    <a:pt x="471" y="1465"/>
                  </a:cubicBezTo>
                  <a:cubicBezTo>
                    <a:pt x="506" y="1587"/>
                    <a:pt x="558" y="1692"/>
                    <a:pt x="628" y="1779"/>
                  </a:cubicBezTo>
                  <a:cubicBezTo>
                    <a:pt x="479" y="1709"/>
                    <a:pt x="358" y="1595"/>
                    <a:pt x="271" y="1465"/>
                  </a:cubicBezTo>
                  <a:close/>
                  <a:moveTo>
                    <a:pt x="933" y="1849"/>
                  </a:moveTo>
                  <a:lnTo>
                    <a:pt x="933" y="1849"/>
                  </a:lnTo>
                  <a:cubicBezTo>
                    <a:pt x="793" y="1814"/>
                    <a:pt x="680" y="1665"/>
                    <a:pt x="611" y="1465"/>
                  </a:cubicBezTo>
                  <a:cubicBezTo>
                    <a:pt x="933" y="1465"/>
                    <a:pt x="933" y="1465"/>
                    <a:pt x="933" y="1465"/>
                  </a:cubicBezTo>
                  <a:lnTo>
                    <a:pt x="933" y="1849"/>
                  </a:lnTo>
                  <a:close/>
                  <a:moveTo>
                    <a:pt x="933" y="1325"/>
                  </a:moveTo>
                  <a:lnTo>
                    <a:pt x="933" y="1325"/>
                  </a:lnTo>
                  <a:cubicBezTo>
                    <a:pt x="568" y="1325"/>
                    <a:pt x="568" y="1325"/>
                    <a:pt x="568" y="1325"/>
                  </a:cubicBezTo>
                  <a:cubicBezTo>
                    <a:pt x="549" y="1247"/>
                    <a:pt x="541" y="1160"/>
                    <a:pt x="533" y="1065"/>
                  </a:cubicBezTo>
                  <a:cubicBezTo>
                    <a:pt x="933" y="1065"/>
                    <a:pt x="933" y="1065"/>
                    <a:pt x="933" y="1065"/>
                  </a:cubicBezTo>
                  <a:lnTo>
                    <a:pt x="933" y="1325"/>
                  </a:lnTo>
                  <a:close/>
                  <a:moveTo>
                    <a:pt x="933" y="933"/>
                  </a:moveTo>
                  <a:lnTo>
                    <a:pt x="933" y="933"/>
                  </a:lnTo>
                  <a:cubicBezTo>
                    <a:pt x="533" y="933"/>
                    <a:pt x="533" y="933"/>
                    <a:pt x="533" y="933"/>
                  </a:cubicBezTo>
                  <a:cubicBezTo>
                    <a:pt x="541" y="838"/>
                    <a:pt x="549" y="749"/>
                    <a:pt x="568" y="663"/>
                  </a:cubicBezTo>
                  <a:cubicBezTo>
                    <a:pt x="933" y="663"/>
                    <a:pt x="933" y="663"/>
                    <a:pt x="933" y="663"/>
                  </a:cubicBezTo>
                  <a:lnTo>
                    <a:pt x="933" y="933"/>
                  </a:lnTo>
                  <a:close/>
                  <a:moveTo>
                    <a:pt x="933" y="532"/>
                  </a:moveTo>
                  <a:lnTo>
                    <a:pt x="933" y="532"/>
                  </a:lnTo>
                  <a:cubicBezTo>
                    <a:pt x="611" y="532"/>
                    <a:pt x="611" y="532"/>
                    <a:pt x="611" y="532"/>
                  </a:cubicBezTo>
                  <a:cubicBezTo>
                    <a:pt x="680" y="322"/>
                    <a:pt x="793" y="184"/>
                    <a:pt x="933" y="139"/>
                  </a:cubicBezTo>
                  <a:lnTo>
                    <a:pt x="933" y="532"/>
                  </a:lnTo>
                  <a:close/>
                  <a:moveTo>
                    <a:pt x="1728" y="532"/>
                  </a:moveTo>
                  <a:lnTo>
                    <a:pt x="1728" y="532"/>
                  </a:lnTo>
                  <a:cubicBezTo>
                    <a:pt x="1527" y="532"/>
                    <a:pt x="1527" y="532"/>
                    <a:pt x="1527" y="532"/>
                  </a:cubicBezTo>
                  <a:cubicBezTo>
                    <a:pt x="1492" y="409"/>
                    <a:pt x="1439" y="306"/>
                    <a:pt x="1370" y="217"/>
                  </a:cubicBezTo>
                  <a:cubicBezTo>
                    <a:pt x="1517" y="287"/>
                    <a:pt x="1641" y="401"/>
                    <a:pt x="1728" y="532"/>
                  </a:cubicBezTo>
                  <a:close/>
                  <a:moveTo>
                    <a:pt x="1065" y="139"/>
                  </a:moveTo>
                  <a:lnTo>
                    <a:pt x="1065" y="139"/>
                  </a:lnTo>
                  <a:cubicBezTo>
                    <a:pt x="1204" y="184"/>
                    <a:pt x="1317" y="322"/>
                    <a:pt x="1387" y="532"/>
                  </a:cubicBezTo>
                  <a:cubicBezTo>
                    <a:pt x="1065" y="532"/>
                    <a:pt x="1065" y="532"/>
                    <a:pt x="1065" y="532"/>
                  </a:cubicBezTo>
                  <a:lnTo>
                    <a:pt x="1065" y="139"/>
                  </a:lnTo>
                  <a:close/>
                  <a:moveTo>
                    <a:pt x="1065" y="663"/>
                  </a:moveTo>
                  <a:lnTo>
                    <a:pt x="1065" y="663"/>
                  </a:lnTo>
                  <a:cubicBezTo>
                    <a:pt x="1430" y="663"/>
                    <a:pt x="1430" y="663"/>
                    <a:pt x="1430" y="663"/>
                  </a:cubicBezTo>
                  <a:cubicBezTo>
                    <a:pt x="1449" y="749"/>
                    <a:pt x="1457" y="838"/>
                    <a:pt x="1466" y="933"/>
                  </a:cubicBezTo>
                  <a:cubicBezTo>
                    <a:pt x="1065" y="933"/>
                    <a:pt x="1065" y="933"/>
                    <a:pt x="1065" y="933"/>
                  </a:cubicBezTo>
                  <a:lnTo>
                    <a:pt x="1065" y="663"/>
                  </a:lnTo>
                  <a:close/>
                  <a:moveTo>
                    <a:pt x="1065" y="1065"/>
                  </a:moveTo>
                  <a:lnTo>
                    <a:pt x="1065" y="1065"/>
                  </a:lnTo>
                  <a:cubicBezTo>
                    <a:pt x="1466" y="1065"/>
                    <a:pt x="1466" y="1065"/>
                    <a:pt x="1466" y="1065"/>
                  </a:cubicBezTo>
                  <a:cubicBezTo>
                    <a:pt x="1457" y="1160"/>
                    <a:pt x="1449" y="1247"/>
                    <a:pt x="1430" y="1325"/>
                  </a:cubicBezTo>
                  <a:cubicBezTo>
                    <a:pt x="1065" y="1325"/>
                    <a:pt x="1065" y="1325"/>
                    <a:pt x="1065" y="1325"/>
                  </a:cubicBezTo>
                  <a:lnTo>
                    <a:pt x="1065" y="1065"/>
                  </a:lnTo>
                  <a:close/>
                  <a:moveTo>
                    <a:pt x="1065" y="1849"/>
                  </a:moveTo>
                  <a:lnTo>
                    <a:pt x="1065" y="1849"/>
                  </a:lnTo>
                  <a:cubicBezTo>
                    <a:pt x="1065" y="1465"/>
                    <a:pt x="1065" y="1465"/>
                    <a:pt x="1065" y="1465"/>
                  </a:cubicBezTo>
                  <a:cubicBezTo>
                    <a:pt x="1387" y="1465"/>
                    <a:pt x="1387" y="1465"/>
                    <a:pt x="1387" y="1465"/>
                  </a:cubicBezTo>
                  <a:cubicBezTo>
                    <a:pt x="1317" y="1665"/>
                    <a:pt x="1204" y="1814"/>
                    <a:pt x="1065" y="1849"/>
                  </a:cubicBezTo>
                  <a:close/>
                  <a:moveTo>
                    <a:pt x="1370" y="1779"/>
                  </a:moveTo>
                  <a:lnTo>
                    <a:pt x="1370" y="1779"/>
                  </a:lnTo>
                  <a:cubicBezTo>
                    <a:pt x="1439" y="1692"/>
                    <a:pt x="1492" y="1587"/>
                    <a:pt x="1527" y="1465"/>
                  </a:cubicBezTo>
                  <a:cubicBezTo>
                    <a:pt x="1728" y="1465"/>
                    <a:pt x="1728" y="1465"/>
                    <a:pt x="1728" y="1465"/>
                  </a:cubicBezTo>
                  <a:cubicBezTo>
                    <a:pt x="1641" y="1595"/>
                    <a:pt x="1517" y="1709"/>
                    <a:pt x="1370" y="1779"/>
                  </a:cubicBezTo>
                  <a:close/>
                  <a:moveTo>
                    <a:pt x="1798" y="1325"/>
                  </a:moveTo>
                  <a:lnTo>
                    <a:pt x="1798" y="1325"/>
                  </a:lnTo>
                  <a:cubicBezTo>
                    <a:pt x="1561" y="1325"/>
                    <a:pt x="1561" y="1325"/>
                    <a:pt x="1561" y="1325"/>
                  </a:cubicBezTo>
                  <a:cubicBezTo>
                    <a:pt x="1579" y="1247"/>
                    <a:pt x="1587" y="1160"/>
                    <a:pt x="1596" y="1065"/>
                  </a:cubicBezTo>
                  <a:cubicBezTo>
                    <a:pt x="1858" y="1065"/>
                    <a:pt x="1858" y="1065"/>
                    <a:pt x="1858" y="1065"/>
                  </a:cubicBezTo>
                  <a:cubicBezTo>
                    <a:pt x="1849" y="1160"/>
                    <a:pt x="1833" y="1247"/>
                    <a:pt x="1798" y="1325"/>
                  </a:cubicBezTo>
                  <a:close/>
                  <a:moveTo>
                    <a:pt x="1596" y="933"/>
                  </a:moveTo>
                  <a:lnTo>
                    <a:pt x="1596" y="933"/>
                  </a:lnTo>
                  <a:cubicBezTo>
                    <a:pt x="1587" y="838"/>
                    <a:pt x="1579" y="749"/>
                    <a:pt x="1561" y="663"/>
                  </a:cubicBezTo>
                  <a:cubicBezTo>
                    <a:pt x="1798" y="663"/>
                    <a:pt x="1798" y="663"/>
                    <a:pt x="1798" y="663"/>
                  </a:cubicBezTo>
                  <a:cubicBezTo>
                    <a:pt x="1833" y="749"/>
                    <a:pt x="1849" y="838"/>
                    <a:pt x="1858" y="933"/>
                  </a:cubicBezTo>
                  <a:lnTo>
                    <a:pt x="1596" y="933"/>
                  </a:lnTo>
                  <a:close/>
                  <a:moveTo>
                    <a:pt x="1596" y="933"/>
                  </a:moveTo>
                  <a:lnTo>
                    <a:pt x="1596" y="9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138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399713" y="12257722"/>
              <a:ext cx="5466936" cy="960227"/>
            </a:xfrm>
            <a:prstGeom prst="rect">
              <a:avLst/>
            </a:prstGeom>
            <a:noFill/>
          </p:spPr>
          <p:txBody>
            <a:bodyPr wrap="none" lIns="219419" tIns="109710" rIns="219419" bIns="109710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https://</a:t>
              </a:r>
              <a:r>
                <a:rPr lang="en-US" sz="4800" dirty="0" err="1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fronttier.io</a:t>
              </a:r>
              <a:endParaRPr lang="bg-BG" sz="4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810919" y="6243363"/>
            <a:ext cx="15661508" cy="2805603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ts val="4040"/>
              </a:lnSpc>
            </a:pPr>
            <a:r>
              <a:rPr lang="en-US" sz="5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Software Engineer</a:t>
            </a:r>
          </a:p>
          <a:p>
            <a:pPr>
              <a:lnSpc>
                <a:spcPts val="4040"/>
              </a:lnSpc>
            </a:pPr>
            <a:endParaRPr lang="en-US" sz="54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>
              <a:lnSpc>
                <a:spcPts val="4040"/>
              </a:lnSpc>
            </a:pPr>
            <a:endParaRPr lang="en-US" sz="54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>
              <a:lnSpc>
                <a:spcPts val="4040"/>
              </a:lnSpc>
            </a:pPr>
            <a:endParaRPr lang="en-US" sz="54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>
              <a:lnSpc>
                <a:spcPts val="4040"/>
              </a:lnSpc>
            </a:pPr>
            <a:r>
              <a:rPr lang="en-US" sz="5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Front-end Lead Architect 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564" y="7694290"/>
            <a:ext cx="7924632" cy="129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283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20836" y="6057781"/>
            <a:ext cx="21799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Let’s see </a:t>
            </a:r>
            <a:r>
              <a:rPr lang="en-US" sz="8800" b="1" dirty="0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important High </a:t>
            </a:r>
            <a:r>
              <a:rPr lang="en-US" sz="8800" b="1" dirty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Order Functions…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55032" y="4192858"/>
            <a:ext cx="22210294" cy="5374888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2093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/>
          <p:cNvSpPr txBox="1"/>
          <p:nvPr/>
        </p:nvSpPr>
        <p:spPr>
          <a:xfrm>
            <a:off x="2956243" y="2642847"/>
            <a:ext cx="24464734" cy="230828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6600" dirty="0">
                <a:latin typeface="Lato Light"/>
                <a:cs typeface="Lato Light"/>
              </a:rPr>
              <a:t>output =</a:t>
            </a:r>
            <a:r>
              <a:rPr lang="en-US" sz="11500" dirty="0">
                <a:latin typeface="Lato Light"/>
                <a:cs typeface="Lato Light"/>
              </a:rPr>
              <a:t> [</a:t>
            </a:r>
            <a:r>
              <a:rPr lang="en-US" sz="8000" dirty="0">
                <a:latin typeface="Lato Light"/>
                <a:cs typeface="Lato Light"/>
              </a:rPr>
              <a:t>    ,    ,  …  ,    ,    </a:t>
            </a:r>
            <a:r>
              <a:rPr lang="en-US" sz="11500" dirty="0">
                <a:latin typeface="Lato Light"/>
                <a:cs typeface="Lato Light"/>
              </a:rPr>
              <a:t>]</a:t>
            </a:r>
            <a:r>
              <a:rPr lang="en-US" sz="7200" dirty="0">
                <a:latin typeface="Lato Light"/>
                <a:cs typeface="Lato Light"/>
              </a:rPr>
              <a:t>.</a:t>
            </a:r>
            <a:r>
              <a:rPr lang="en-US" sz="6600" dirty="0">
                <a:latin typeface="Lato Light"/>
                <a:cs typeface="Lato Light"/>
              </a:rPr>
              <a:t>map(predicate);</a:t>
            </a:r>
            <a:endParaRPr lang="es-ES" sz="5400" dirty="0">
              <a:latin typeface="Lato Light"/>
              <a:cs typeface="Lato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008975" y="173057"/>
            <a:ext cx="12359700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 Regular"/>
                <a:cs typeface="Lato Regular"/>
              </a:rPr>
              <a:t>Map</a:t>
            </a:r>
            <a:endParaRPr lang="id-ID" sz="88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53" name="Oval 52"/>
          <p:cNvSpPr/>
          <p:nvPr/>
        </p:nvSpPr>
        <p:spPr>
          <a:xfrm rot="21316916">
            <a:off x="7159966" y="3341009"/>
            <a:ext cx="1020156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5" name="Oval 64"/>
          <p:cNvSpPr/>
          <p:nvPr/>
        </p:nvSpPr>
        <p:spPr>
          <a:xfrm rot="21316916">
            <a:off x="8546998" y="3305637"/>
            <a:ext cx="1020156" cy="1020422"/>
          </a:xfrm>
          <a:prstGeom prst="ellipse">
            <a:avLst/>
          </a:prstGeom>
          <a:solidFill>
            <a:srgbClr val="9BB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7" name="Oval 66"/>
          <p:cNvSpPr/>
          <p:nvPr/>
        </p:nvSpPr>
        <p:spPr>
          <a:xfrm rot="21316916">
            <a:off x="11909529" y="3341010"/>
            <a:ext cx="1020156" cy="1020422"/>
          </a:xfrm>
          <a:prstGeom prst="ellipse">
            <a:avLst/>
          </a:prstGeom>
          <a:solidFill>
            <a:srgbClr val="F2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8" name="Oval 67"/>
          <p:cNvSpPr/>
          <p:nvPr/>
        </p:nvSpPr>
        <p:spPr>
          <a:xfrm rot="21316916">
            <a:off x="13318863" y="3305638"/>
            <a:ext cx="1020156" cy="1020422"/>
          </a:xfrm>
          <a:prstGeom prst="ellipse">
            <a:avLst/>
          </a:prstGeom>
          <a:solidFill>
            <a:srgbClr val="BD3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87" name="TextBox 86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" y="5774321"/>
            <a:ext cx="24377650" cy="2132503"/>
            <a:chOff x="1" y="6093296"/>
            <a:chExt cx="24377650" cy="2132503"/>
          </a:xfrm>
        </p:grpSpPr>
        <p:sp>
          <p:nvSpPr>
            <p:cNvPr id="88" name="TextBox 87"/>
            <p:cNvSpPr txBox="1"/>
            <p:nvPr/>
          </p:nvSpPr>
          <p:spPr>
            <a:xfrm>
              <a:off x="1" y="7043973"/>
              <a:ext cx="24377650" cy="1181826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 defTabSz="647570">
                <a:lnSpc>
                  <a:spcPct val="120000"/>
                </a:lnSpc>
                <a:spcBef>
                  <a:spcPts val="1700"/>
                </a:spcBef>
                <a:defRPr/>
              </a:pPr>
              <a:r>
                <a:rPr lang="en-US" sz="5400" dirty="0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const</a:t>
              </a:r>
              <a:r>
                <a:rPr lang="en-US" sz="5400" dirty="0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 squares = [1,2,3,4,5].map(x =&gt;x * x);</a:t>
              </a:r>
              <a:endParaRPr lang="es-ES" sz="5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008975" y="6093296"/>
              <a:ext cx="12359700" cy="1107977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accent1">
                      <a:lumMod val="75000"/>
                    </a:schemeClr>
                  </a:solidFill>
                  <a:latin typeface="Lato Regular"/>
                  <a:cs typeface="Lato Regular"/>
                </a:rPr>
                <a:t>Example</a:t>
              </a:r>
              <a:endParaRPr lang="id-ID" sz="8800" b="1" dirty="0">
                <a:solidFill>
                  <a:schemeClr val="accent1">
                    <a:lumMod val="75000"/>
                  </a:schemeClr>
                </a:solidFill>
                <a:latin typeface="Lato Regular"/>
                <a:cs typeface="Lato Regular"/>
              </a:endParaRPr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1" y="8206443"/>
            <a:ext cx="24377650" cy="118182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squares = [1,4,9,16,25];</a:t>
            </a:r>
            <a:endParaRPr lang="es-ES" sz="5400" dirty="0">
              <a:solidFill>
                <a:schemeClr val="tx2">
                  <a:lumMod val="75000"/>
                </a:schemeClr>
              </a:solidFill>
              <a:latin typeface="Lato Light"/>
              <a:cs typeface="Lato Light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209368" y="2133131"/>
            <a:ext cx="21650632" cy="75181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applies a function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to each element in an array and returns an array of equal length.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+mj-lt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83218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/>
          <p:cNvSpPr txBox="1"/>
          <p:nvPr/>
        </p:nvSpPr>
        <p:spPr>
          <a:xfrm>
            <a:off x="2956243" y="2642847"/>
            <a:ext cx="24464734" cy="230828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6600" dirty="0">
                <a:latin typeface="Lato Light"/>
                <a:cs typeface="Lato Light"/>
              </a:rPr>
              <a:t>output =</a:t>
            </a:r>
            <a:r>
              <a:rPr lang="en-US" sz="11500" dirty="0">
                <a:latin typeface="Lato Light"/>
                <a:cs typeface="Lato Light"/>
              </a:rPr>
              <a:t> [</a:t>
            </a:r>
            <a:r>
              <a:rPr lang="en-US" sz="8000" dirty="0">
                <a:latin typeface="Lato Light"/>
                <a:cs typeface="Lato Light"/>
              </a:rPr>
              <a:t>    ,    ,  …  ,    ,    </a:t>
            </a:r>
            <a:r>
              <a:rPr lang="en-US" sz="11500" dirty="0">
                <a:latin typeface="Lato Light"/>
                <a:cs typeface="Lato Light"/>
              </a:rPr>
              <a:t>]</a:t>
            </a:r>
            <a:r>
              <a:rPr lang="en-US" sz="7200" dirty="0">
                <a:latin typeface="Lato Light"/>
                <a:cs typeface="Lato Light"/>
              </a:rPr>
              <a:t>.</a:t>
            </a:r>
            <a:r>
              <a:rPr lang="en-US" sz="6600" dirty="0">
                <a:latin typeface="Lato Light"/>
                <a:cs typeface="Lato Light"/>
              </a:rPr>
              <a:t>filter(predicate);</a:t>
            </a:r>
            <a:endParaRPr lang="es-ES" sz="5400" dirty="0">
              <a:latin typeface="Lato Light"/>
              <a:cs typeface="Lato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008975" y="173057"/>
            <a:ext cx="12359700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 Regular"/>
                <a:cs typeface="Lato Regular"/>
              </a:rPr>
              <a:t>Filter</a:t>
            </a:r>
            <a:endParaRPr lang="id-ID" sz="88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53" name="Oval 52"/>
          <p:cNvSpPr/>
          <p:nvPr/>
        </p:nvSpPr>
        <p:spPr>
          <a:xfrm rot="21316916">
            <a:off x="7260325" y="3341009"/>
            <a:ext cx="1020156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5" name="Oval 64"/>
          <p:cNvSpPr/>
          <p:nvPr/>
        </p:nvSpPr>
        <p:spPr>
          <a:xfrm rot="21316916">
            <a:off x="8669659" y="3305637"/>
            <a:ext cx="1020156" cy="1020422"/>
          </a:xfrm>
          <a:prstGeom prst="ellipse">
            <a:avLst/>
          </a:prstGeom>
          <a:solidFill>
            <a:srgbClr val="9BB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7" name="Oval 66"/>
          <p:cNvSpPr/>
          <p:nvPr/>
        </p:nvSpPr>
        <p:spPr>
          <a:xfrm rot="21316916">
            <a:off x="12032190" y="3341010"/>
            <a:ext cx="1020156" cy="1020422"/>
          </a:xfrm>
          <a:prstGeom prst="ellipse">
            <a:avLst/>
          </a:prstGeom>
          <a:solidFill>
            <a:srgbClr val="F2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8" name="Oval 67"/>
          <p:cNvSpPr/>
          <p:nvPr/>
        </p:nvSpPr>
        <p:spPr>
          <a:xfrm rot="21316916">
            <a:off x="13441524" y="3305638"/>
            <a:ext cx="1020156" cy="1020422"/>
          </a:xfrm>
          <a:prstGeom prst="ellipse">
            <a:avLst/>
          </a:prstGeom>
          <a:solidFill>
            <a:srgbClr val="BD3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87" name="TextBox 86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" y="5774321"/>
            <a:ext cx="24377650" cy="2132503"/>
            <a:chOff x="1" y="6093296"/>
            <a:chExt cx="24377650" cy="2132503"/>
          </a:xfrm>
        </p:grpSpPr>
        <p:sp>
          <p:nvSpPr>
            <p:cNvPr id="88" name="TextBox 87"/>
            <p:cNvSpPr txBox="1"/>
            <p:nvPr/>
          </p:nvSpPr>
          <p:spPr>
            <a:xfrm>
              <a:off x="1" y="7043973"/>
              <a:ext cx="24377650" cy="1181826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 defTabSz="647570">
                <a:lnSpc>
                  <a:spcPct val="120000"/>
                </a:lnSpc>
                <a:spcBef>
                  <a:spcPts val="1700"/>
                </a:spcBef>
                <a:defRPr/>
              </a:pPr>
              <a:r>
                <a:rPr lang="en-US" sz="5400" dirty="0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const</a:t>
              </a:r>
              <a:r>
                <a:rPr lang="en-US" sz="5400" dirty="0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 </a:t>
              </a:r>
              <a:r>
                <a:rPr lang="en-US" sz="5400" dirty="0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oddNumbers</a:t>
              </a:r>
              <a:r>
                <a:rPr lang="en-US" sz="5400" dirty="0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 = [1,2,3,4,5,6,7].filter(x =&gt;x % 2 !== 0);</a:t>
              </a:r>
              <a:endParaRPr lang="es-ES" sz="5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008975" y="6093296"/>
              <a:ext cx="12359700" cy="1107977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accent1">
                      <a:lumMod val="75000"/>
                    </a:schemeClr>
                  </a:solidFill>
                  <a:latin typeface="Lato Regular"/>
                  <a:cs typeface="Lato Regular"/>
                </a:rPr>
                <a:t>Example</a:t>
              </a:r>
              <a:endParaRPr lang="id-ID" sz="8800" b="1" dirty="0">
                <a:solidFill>
                  <a:schemeClr val="accent1">
                    <a:lumMod val="75000"/>
                  </a:schemeClr>
                </a:solidFill>
                <a:latin typeface="Lato Regular"/>
                <a:cs typeface="Lato Regular"/>
              </a:endParaRPr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1" y="8206443"/>
            <a:ext cx="24377650" cy="118182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5400" dirty="0" err="1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oddNumbers</a:t>
            </a: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 = [1,3,5,7];</a:t>
            </a:r>
            <a:endParaRPr lang="es-ES" sz="5400" dirty="0">
              <a:solidFill>
                <a:schemeClr val="tx2">
                  <a:lumMod val="75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51895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13163909" y="2747241"/>
            <a:ext cx="6096696" cy="85481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4000" b="1" dirty="0">
                <a:cs typeface="Lato Light"/>
              </a:rPr>
              <a:t>reduction function</a:t>
            </a:r>
            <a:endParaRPr lang="es-ES" sz="4000" b="1" dirty="0">
              <a:latin typeface="Lato Light"/>
              <a:cs typeface="Lato Ligh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0" y="3015100"/>
            <a:ext cx="24377650" cy="230828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11500" dirty="0">
                <a:latin typeface="Lato Light"/>
                <a:cs typeface="Lato Light"/>
              </a:rPr>
              <a:t>[</a:t>
            </a:r>
            <a:r>
              <a:rPr lang="en-US" sz="8000" dirty="0">
                <a:latin typeface="Lato Light"/>
                <a:cs typeface="Lato Light"/>
              </a:rPr>
              <a:t>    ,    ,  …  ,    ,    </a:t>
            </a:r>
            <a:r>
              <a:rPr lang="en-US" sz="11500" dirty="0">
                <a:latin typeface="Lato Light"/>
                <a:cs typeface="Lato Light"/>
              </a:rPr>
              <a:t>]</a:t>
            </a:r>
            <a:r>
              <a:rPr lang="en-US" sz="6000" dirty="0">
                <a:latin typeface="Lato Light"/>
                <a:cs typeface="Lato Light"/>
              </a:rPr>
              <a:t>.</a:t>
            </a:r>
            <a:r>
              <a:rPr lang="en-US" sz="5400" dirty="0">
                <a:latin typeface="Lato Light"/>
                <a:cs typeface="Lato Light"/>
              </a:rPr>
              <a:t>reduce((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Lato Light"/>
                <a:cs typeface="Lato Light"/>
              </a:rPr>
              <a:t>accumulator</a:t>
            </a:r>
            <a:r>
              <a:rPr lang="en-US" sz="5400" dirty="0">
                <a:latin typeface="Lato Light"/>
                <a:cs typeface="Lato Light"/>
              </a:rPr>
              <a:t>, </a:t>
            </a:r>
            <a:r>
              <a:rPr lang="en-US" sz="5400" dirty="0" err="1">
                <a:solidFill>
                  <a:schemeClr val="accent1">
                    <a:lumMod val="75000"/>
                  </a:schemeClr>
                </a:solidFill>
                <a:latin typeface="Lato Light"/>
                <a:cs typeface="Lato Light"/>
              </a:rPr>
              <a:t>currentItem</a:t>
            </a:r>
            <a:r>
              <a:rPr lang="en-US" sz="5400" dirty="0">
                <a:latin typeface="Lato Light"/>
                <a:cs typeface="Lato Light"/>
              </a:rPr>
              <a:t>) =&gt;function,          );</a:t>
            </a:r>
            <a:endParaRPr lang="es-ES" sz="5400" dirty="0">
              <a:latin typeface="Lato Light"/>
              <a:cs typeface="Lato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008975" y="157559"/>
            <a:ext cx="12359700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 Regular"/>
                <a:cs typeface="Lato Regular"/>
              </a:rPr>
              <a:t>Reduce</a:t>
            </a:r>
            <a:endParaRPr lang="id-ID" sz="88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53" name="Oval 52"/>
          <p:cNvSpPr/>
          <p:nvPr/>
        </p:nvSpPr>
        <p:spPr>
          <a:xfrm rot="21316916">
            <a:off x="618900" y="3759455"/>
            <a:ext cx="1020156" cy="10204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5" name="Oval 64"/>
          <p:cNvSpPr/>
          <p:nvPr/>
        </p:nvSpPr>
        <p:spPr>
          <a:xfrm rot="21316916">
            <a:off x="2028234" y="3724083"/>
            <a:ext cx="1020156" cy="1020422"/>
          </a:xfrm>
          <a:prstGeom prst="ellipse">
            <a:avLst/>
          </a:prstGeom>
          <a:solidFill>
            <a:srgbClr val="9BB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7" name="Oval 66"/>
          <p:cNvSpPr/>
          <p:nvPr/>
        </p:nvSpPr>
        <p:spPr>
          <a:xfrm rot="21316916">
            <a:off x="5390765" y="3759456"/>
            <a:ext cx="1020156" cy="1020422"/>
          </a:xfrm>
          <a:prstGeom prst="ellipse">
            <a:avLst/>
          </a:prstGeom>
          <a:solidFill>
            <a:srgbClr val="F2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8" name="Oval 67"/>
          <p:cNvSpPr/>
          <p:nvPr/>
        </p:nvSpPr>
        <p:spPr>
          <a:xfrm rot="21316916">
            <a:off x="6800099" y="3724084"/>
            <a:ext cx="1020156" cy="1020422"/>
          </a:xfrm>
          <a:prstGeom prst="ellipse">
            <a:avLst/>
          </a:prstGeom>
          <a:solidFill>
            <a:srgbClr val="BD3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69" name="Oval 68"/>
          <p:cNvSpPr/>
          <p:nvPr/>
        </p:nvSpPr>
        <p:spPr>
          <a:xfrm rot="21316916">
            <a:off x="22313679" y="3610949"/>
            <a:ext cx="1317090" cy="1317433"/>
          </a:xfrm>
          <a:prstGeom prst="ellipse">
            <a:avLst/>
          </a:prstGeom>
          <a:solidFill>
            <a:schemeClr val="tx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3" name="Right Brace 2"/>
          <p:cNvSpPr/>
          <p:nvPr/>
        </p:nvSpPr>
        <p:spPr>
          <a:xfrm rot="16200000">
            <a:off x="15999013" y="-1530259"/>
            <a:ext cx="498764" cy="11115446"/>
          </a:xfrm>
          <a:prstGeom prst="rightBrace">
            <a:avLst/>
          </a:prstGeom>
          <a:ln w="41275">
            <a:solidFill>
              <a:srgbClr val="F29B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0" name="TextBox 69"/>
          <p:cNvSpPr txBox="1"/>
          <p:nvPr/>
        </p:nvSpPr>
        <p:spPr>
          <a:xfrm>
            <a:off x="20001991" y="5419252"/>
            <a:ext cx="6096696" cy="85481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4000" b="1" dirty="0">
                <a:cs typeface="Lato Light"/>
              </a:rPr>
              <a:t>Initial value</a:t>
            </a:r>
            <a:endParaRPr lang="es-ES" sz="4000" b="1" dirty="0">
              <a:latin typeface="Lato Light"/>
              <a:cs typeface="Lato Light"/>
            </a:endParaRPr>
          </a:p>
        </p:txBody>
      </p:sp>
      <p:sp>
        <p:nvSpPr>
          <p:cNvPr id="71" name="Right Brace 70"/>
          <p:cNvSpPr/>
          <p:nvPr/>
        </p:nvSpPr>
        <p:spPr>
          <a:xfrm rot="5400000">
            <a:off x="22940439" y="4260819"/>
            <a:ext cx="498764" cy="1856183"/>
          </a:xfrm>
          <a:prstGeom prst="rightBrace">
            <a:avLst/>
          </a:prstGeom>
          <a:ln w="41275">
            <a:solidFill>
              <a:srgbClr val="F29B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7" name="TextBox 86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65903" y="5774321"/>
            <a:ext cx="24377650" cy="2132503"/>
            <a:chOff x="4265903" y="6093296"/>
            <a:chExt cx="24377650" cy="2132503"/>
          </a:xfrm>
        </p:grpSpPr>
        <p:sp>
          <p:nvSpPr>
            <p:cNvPr id="88" name="TextBox 87"/>
            <p:cNvSpPr txBox="1"/>
            <p:nvPr/>
          </p:nvSpPr>
          <p:spPr>
            <a:xfrm>
              <a:off x="4265903" y="7043973"/>
              <a:ext cx="24377650" cy="1181826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defTabSz="647570">
                <a:lnSpc>
                  <a:spcPct val="120000"/>
                </a:lnSpc>
                <a:spcBef>
                  <a:spcPts val="1700"/>
                </a:spcBef>
                <a:defRPr/>
              </a:pPr>
              <a:r>
                <a:rPr lang="en-US" sz="5400" dirty="0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const</a:t>
              </a:r>
              <a:r>
                <a:rPr lang="en-US" sz="5400" dirty="0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 value = [1,2,3,4].reduce((</a:t>
              </a:r>
              <a:r>
                <a:rPr lang="en-US" sz="5400" dirty="0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acc</a:t>
              </a:r>
              <a:r>
                <a:rPr lang="en-US" sz="5400" dirty="0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, cur) =&gt;</a:t>
              </a:r>
              <a:r>
                <a:rPr lang="en-US" sz="5400" dirty="0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acc</a:t>
              </a:r>
              <a:r>
                <a:rPr lang="en-US" sz="5400" dirty="0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 + cur, 0);</a:t>
              </a:r>
              <a:endParaRPr lang="es-ES" sz="5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008975" y="6093296"/>
              <a:ext cx="12359700" cy="1107977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accent1">
                      <a:lumMod val="75000"/>
                    </a:schemeClr>
                  </a:solidFill>
                  <a:latin typeface="Lato Regular"/>
                  <a:cs typeface="Lato Regular"/>
                </a:rPr>
                <a:t>Example</a:t>
              </a:r>
              <a:endParaRPr lang="id-ID" sz="8800" b="1" dirty="0">
                <a:solidFill>
                  <a:schemeClr val="accent1">
                    <a:lumMod val="75000"/>
                  </a:schemeClr>
                </a:solidFill>
                <a:latin typeface="Lato Regular"/>
                <a:cs typeface="Lato Regular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009575" y="9971238"/>
            <a:ext cx="2906817" cy="98882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s-ES" sz="4400" dirty="0" err="1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acc</a:t>
            </a:r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 = 0;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09574" y="11006275"/>
            <a:ext cx="2906817" cy="98882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s-ES" sz="4400" dirty="0" err="1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cur</a:t>
            </a:r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 = 1;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09573" y="11917799"/>
            <a:ext cx="6512660" cy="98882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return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 </a:t>
            </a: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acc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 + </a:t>
            </a: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cur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;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1872" y="8701663"/>
            <a:ext cx="4865298" cy="4479499"/>
            <a:chOff x="741872" y="8701663"/>
            <a:chExt cx="4865298" cy="4479499"/>
          </a:xfrm>
        </p:grpSpPr>
        <p:sp>
          <p:nvSpPr>
            <p:cNvPr id="94" name="TextBox 93"/>
            <p:cNvSpPr txBox="1"/>
            <p:nvPr/>
          </p:nvSpPr>
          <p:spPr>
            <a:xfrm>
              <a:off x="1679294" y="8701663"/>
              <a:ext cx="3005329" cy="830979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1">
                      <a:lumMod val="75000"/>
                    </a:schemeClr>
                  </a:solidFill>
                  <a:latin typeface="Lato Regular"/>
                  <a:cs typeface="Lato Regular"/>
                </a:rPr>
                <a:t>Step 1</a:t>
              </a:r>
              <a:endParaRPr lang="id-ID" sz="6600" b="1" dirty="0">
                <a:solidFill>
                  <a:schemeClr val="accent1">
                    <a:lumMod val="75000"/>
                  </a:schemeClr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41872" y="8781691"/>
              <a:ext cx="4865298" cy="43994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6276677" y="11006275"/>
            <a:ext cx="2906817" cy="98882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s-ES" sz="4400" dirty="0" err="1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cur</a:t>
            </a:r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 = 2;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03250" y="8701663"/>
            <a:ext cx="9971023" cy="4479499"/>
            <a:chOff x="903250" y="8701663"/>
            <a:chExt cx="9971023" cy="4479499"/>
          </a:xfrm>
        </p:grpSpPr>
        <p:sp>
          <p:nvSpPr>
            <p:cNvPr id="95" name="TextBox 94"/>
            <p:cNvSpPr txBox="1"/>
            <p:nvPr/>
          </p:nvSpPr>
          <p:spPr>
            <a:xfrm>
              <a:off x="6276678" y="9971238"/>
              <a:ext cx="2906817" cy="988824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defTabSz="647570">
                <a:lnSpc>
                  <a:spcPct val="120000"/>
                </a:lnSpc>
                <a:spcBef>
                  <a:spcPts val="1700"/>
                </a:spcBef>
                <a:defRPr/>
              </a:pPr>
              <a:r>
                <a:rPr lang="es-ES" sz="4400" dirty="0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acc</a:t>
              </a:r>
              <a:r>
                <a:rPr lang="es-ES" sz="4400" dirty="0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 = 1;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6008975" y="8701663"/>
              <a:ext cx="4865298" cy="4479499"/>
              <a:chOff x="741872" y="8701663"/>
              <a:chExt cx="4865298" cy="4479499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1679294" y="8701663"/>
                <a:ext cx="3005329" cy="830979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accent1">
                        <a:lumMod val="75000"/>
                      </a:schemeClr>
                    </a:solidFill>
                    <a:latin typeface="Lato Regular"/>
                    <a:cs typeface="Lato Regular"/>
                  </a:rPr>
                  <a:t>Step 2</a:t>
                </a:r>
                <a:endParaRPr lang="id-ID" sz="6600" b="1" dirty="0">
                  <a:solidFill>
                    <a:schemeClr val="accent1">
                      <a:lumMod val="75000"/>
                    </a:schemeClr>
                  </a:solidFill>
                  <a:latin typeface="Lato Regular"/>
                  <a:cs typeface="Lato Regular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41872" y="8781691"/>
                <a:ext cx="4865298" cy="439947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9" name="Connector: Curved 8"/>
            <p:cNvCxnSpPr>
              <a:stCxn id="92" idx="0"/>
            </p:cNvCxnSpPr>
            <p:nvPr/>
          </p:nvCxnSpPr>
          <p:spPr>
            <a:xfrm rot="5400000" flipH="1" flipV="1">
              <a:off x="4598379" y="10133175"/>
              <a:ext cx="1452149" cy="2117100"/>
            </a:xfrm>
            <a:prstGeom prst="curvedConnector2">
              <a:avLst/>
            </a:prstGeom>
            <a:ln w="60325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903250" y="11931304"/>
              <a:ext cx="4597595" cy="1186063"/>
            </a:xfrm>
            <a:prstGeom prst="rect">
              <a:avLst/>
            </a:prstGeom>
            <a:noFill/>
            <a:ln w="53975">
              <a:solidFill>
                <a:srgbClr val="1EA1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6264367" y="11917800"/>
            <a:ext cx="6512660" cy="98882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return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 </a:t>
            </a: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acc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 + </a:t>
            </a: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cur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; 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6140134" y="8701663"/>
            <a:ext cx="9971023" cy="4479499"/>
            <a:chOff x="903250" y="8701663"/>
            <a:chExt cx="9971023" cy="4479499"/>
          </a:xfrm>
        </p:grpSpPr>
        <p:sp>
          <p:nvSpPr>
            <p:cNvPr id="124" name="TextBox 123"/>
            <p:cNvSpPr txBox="1"/>
            <p:nvPr/>
          </p:nvSpPr>
          <p:spPr>
            <a:xfrm>
              <a:off x="6276678" y="9971238"/>
              <a:ext cx="2906817" cy="988824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defTabSz="647570">
                <a:lnSpc>
                  <a:spcPct val="120000"/>
                </a:lnSpc>
                <a:spcBef>
                  <a:spcPts val="1700"/>
                </a:spcBef>
                <a:defRPr/>
              </a:pPr>
              <a:r>
                <a:rPr lang="es-ES" sz="4400" dirty="0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acc</a:t>
              </a:r>
              <a:r>
                <a:rPr lang="es-ES" sz="4400" dirty="0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 = 3;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6008975" y="8701663"/>
              <a:ext cx="4865298" cy="4479499"/>
              <a:chOff x="741872" y="8701663"/>
              <a:chExt cx="4865298" cy="4479499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1679294" y="8701663"/>
                <a:ext cx="3005329" cy="830979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accent1">
                        <a:lumMod val="75000"/>
                      </a:schemeClr>
                    </a:solidFill>
                    <a:latin typeface="Lato Regular"/>
                    <a:cs typeface="Lato Regular"/>
                  </a:rPr>
                  <a:t>Step 3</a:t>
                </a:r>
                <a:endParaRPr lang="id-ID" sz="6600" b="1" dirty="0">
                  <a:solidFill>
                    <a:schemeClr val="accent1">
                      <a:lumMod val="75000"/>
                    </a:schemeClr>
                  </a:solidFill>
                  <a:latin typeface="Lato Regular"/>
                  <a:cs typeface="Lato Regular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41872" y="8781691"/>
                <a:ext cx="4865298" cy="439947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126" name="Connector: Curved 125"/>
            <p:cNvCxnSpPr/>
            <p:nvPr/>
          </p:nvCxnSpPr>
          <p:spPr>
            <a:xfrm rot="5400000" flipH="1" flipV="1">
              <a:off x="4598379" y="10133175"/>
              <a:ext cx="1452149" cy="2117100"/>
            </a:xfrm>
            <a:prstGeom prst="curvedConnector2">
              <a:avLst/>
            </a:prstGeom>
            <a:ln w="60325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>
              <a:off x="903250" y="11931304"/>
              <a:ext cx="4597595" cy="1186063"/>
            </a:xfrm>
            <a:prstGeom prst="rect">
              <a:avLst/>
            </a:prstGeom>
            <a:noFill/>
            <a:ln w="53975">
              <a:solidFill>
                <a:srgbClr val="1EA1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11529955" y="10928031"/>
            <a:ext cx="2906817" cy="98882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s-ES" sz="4400" dirty="0" err="1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cur</a:t>
            </a:r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 = 3;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1499129" y="11921345"/>
            <a:ext cx="6512660" cy="98882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return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 </a:t>
            </a: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acc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 + </a:t>
            </a: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cur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; 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11396158" y="8705208"/>
            <a:ext cx="9971023" cy="4479499"/>
            <a:chOff x="903250" y="8701663"/>
            <a:chExt cx="9971023" cy="4479499"/>
          </a:xfrm>
        </p:grpSpPr>
        <p:sp>
          <p:nvSpPr>
            <p:cNvPr id="133" name="TextBox 132"/>
            <p:cNvSpPr txBox="1"/>
            <p:nvPr/>
          </p:nvSpPr>
          <p:spPr>
            <a:xfrm>
              <a:off x="6276678" y="9971238"/>
              <a:ext cx="2906817" cy="988824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defTabSz="647570">
                <a:lnSpc>
                  <a:spcPct val="120000"/>
                </a:lnSpc>
                <a:spcBef>
                  <a:spcPts val="1700"/>
                </a:spcBef>
                <a:defRPr/>
              </a:pPr>
              <a:r>
                <a:rPr lang="es-ES" sz="4400" dirty="0" err="1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acc</a:t>
              </a:r>
              <a:r>
                <a:rPr lang="es-ES" sz="4400" dirty="0">
                  <a:solidFill>
                    <a:schemeClr val="tx2">
                      <a:lumMod val="75000"/>
                    </a:schemeClr>
                  </a:solidFill>
                  <a:latin typeface="Lato Light"/>
                  <a:cs typeface="Lato Light"/>
                </a:rPr>
                <a:t> = 6;</a:t>
              </a: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6008975" y="8701663"/>
              <a:ext cx="4865298" cy="4479499"/>
              <a:chOff x="741872" y="8701663"/>
              <a:chExt cx="4865298" cy="4479499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1679294" y="8701663"/>
                <a:ext cx="3005329" cy="830979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algn="ctr"/>
                <a:r>
                  <a:rPr lang="en-US" sz="4800" b="1" dirty="0">
                    <a:solidFill>
                      <a:schemeClr val="accent1">
                        <a:lumMod val="75000"/>
                      </a:schemeClr>
                    </a:solidFill>
                    <a:latin typeface="Lato Regular"/>
                    <a:cs typeface="Lato Regular"/>
                  </a:rPr>
                  <a:t>Step 4</a:t>
                </a:r>
                <a:endParaRPr lang="id-ID" sz="6600" b="1" dirty="0">
                  <a:solidFill>
                    <a:schemeClr val="accent1">
                      <a:lumMod val="75000"/>
                    </a:schemeClr>
                  </a:solidFill>
                  <a:latin typeface="Lato Regular"/>
                  <a:cs typeface="Lato Regular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741872" y="8781691"/>
                <a:ext cx="4865298" cy="439947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135" name="Connector: Curved 134"/>
            <p:cNvCxnSpPr/>
            <p:nvPr/>
          </p:nvCxnSpPr>
          <p:spPr>
            <a:xfrm rot="5400000" flipH="1" flipV="1">
              <a:off x="4598379" y="10133175"/>
              <a:ext cx="1452149" cy="2117100"/>
            </a:xfrm>
            <a:prstGeom prst="curvedConnector2">
              <a:avLst/>
            </a:prstGeom>
            <a:ln w="60325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903250" y="11931304"/>
              <a:ext cx="4597595" cy="1186063"/>
            </a:xfrm>
            <a:prstGeom prst="rect">
              <a:avLst/>
            </a:prstGeom>
            <a:noFill/>
            <a:ln w="53975">
              <a:solidFill>
                <a:srgbClr val="1EA1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764714" y="10931576"/>
            <a:ext cx="2906817" cy="98882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s-ES" sz="4400" dirty="0" err="1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cur</a:t>
            </a:r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 = 4;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16755153" y="11924890"/>
            <a:ext cx="6512660" cy="98882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return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 </a:t>
            </a: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acc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 + </a:t>
            </a:r>
            <a:r>
              <a:rPr lang="es-ES" sz="4400" dirty="0" err="1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cur</a:t>
            </a:r>
            <a:r>
              <a:rPr lang="es-ES" sz="4400" dirty="0">
                <a:solidFill>
                  <a:schemeClr val="accent3">
                    <a:lumMod val="75000"/>
                  </a:schemeClr>
                </a:solidFill>
                <a:latin typeface="Lato Light"/>
                <a:cs typeface="Lato Light"/>
              </a:rPr>
              <a:t>;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1116260" y="10916180"/>
            <a:ext cx="3519081" cy="2201187"/>
            <a:chOff x="21116260" y="10916180"/>
            <a:chExt cx="3519081" cy="2201187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21116260" y="12525153"/>
              <a:ext cx="1275907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21630012" y="10916180"/>
              <a:ext cx="3005329" cy="830979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accent1">
                      <a:lumMod val="75000"/>
                    </a:schemeClr>
                  </a:solidFill>
                  <a:latin typeface="Lato Regular"/>
                  <a:cs typeface="Lato Regular"/>
                </a:rPr>
                <a:t>value</a:t>
              </a:r>
              <a:endParaRPr lang="id-ID" sz="6600" b="1" dirty="0">
                <a:solidFill>
                  <a:schemeClr val="accent1">
                    <a:lumMod val="75000"/>
                  </a:schemeClr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476900" y="11747159"/>
              <a:ext cx="1488886" cy="137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6000" b="1" dirty="0">
                  <a:solidFill>
                    <a:schemeClr val="accent6">
                      <a:lumMod val="50000"/>
                    </a:schemeClr>
                  </a:solidFill>
                </a:rPr>
                <a:t>10</a:t>
              </a:r>
              <a:endParaRPr lang="es-E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54" name="Subtitle 2"/>
          <p:cNvSpPr txBox="1">
            <a:spLocks/>
          </p:cNvSpPr>
          <p:nvPr/>
        </p:nvSpPr>
        <p:spPr>
          <a:xfrm>
            <a:off x="0" y="1621693"/>
            <a:ext cx="24377650" cy="124553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Compresses an array of items down to a single value. This value is computed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Lato Light" charset="0"/>
                <a:cs typeface="Lato Light" charset="0"/>
              </a:rPr>
              <a:t>invoking a function with an accumulator value against each item.</a:t>
            </a:r>
          </a:p>
        </p:txBody>
      </p:sp>
    </p:spTree>
    <p:extLst>
      <p:ext uri="{BB962C8B-B14F-4D97-AF65-F5344CB8AC3E}">
        <p14:creationId xmlns:p14="http://schemas.microsoft.com/office/powerpoint/2010/main" val="694161232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  <p:bldP spid="96" grpId="0"/>
      <p:bldP spid="100" grpId="0"/>
      <p:bldP spid="130" grpId="0"/>
      <p:bldP spid="131" grpId="0"/>
      <p:bldP spid="139" grpId="0"/>
      <p:bldP spid="1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/>
          <p:cNvSpPr txBox="1"/>
          <p:nvPr/>
        </p:nvSpPr>
        <p:spPr>
          <a:xfrm>
            <a:off x="0" y="483017"/>
            <a:ext cx="24464733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 Regular"/>
                <a:cs typeface="Lato Regular"/>
              </a:rPr>
              <a:t>Other High Order Functions</a:t>
            </a:r>
            <a:endParaRPr lang="id-ID" sz="88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93258" y="3745825"/>
            <a:ext cx="24377650" cy="847305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685800" indent="-685800" defTabSz="647570">
              <a:lnSpc>
                <a:spcPct val="120000"/>
              </a:lnSpc>
              <a:spcBef>
                <a:spcPts val="1700"/>
              </a:spcBef>
              <a:buFont typeface="Arial" panose="020B0604020202020204" pitchFamily="34" charset="0"/>
              <a:buChar char="•"/>
              <a:defRPr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find</a:t>
            </a:r>
          </a:p>
          <a:p>
            <a:pPr marL="685800" indent="-685800" defTabSz="647570">
              <a:lnSpc>
                <a:spcPct val="120000"/>
              </a:lnSpc>
              <a:spcBef>
                <a:spcPts val="1700"/>
              </a:spcBef>
              <a:buFont typeface="Arial" panose="020B0604020202020204" pitchFamily="34" charset="0"/>
              <a:buChar char="•"/>
              <a:defRPr/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some</a:t>
            </a:r>
          </a:p>
          <a:p>
            <a:pPr marL="685800" indent="-685800" defTabSz="647570">
              <a:lnSpc>
                <a:spcPct val="120000"/>
              </a:lnSpc>
              <a:spcBef>
                <a:spcPts val="1700"/>
              </a:spcBef>
              <a:buFont typeface="Arial" panose="020B0604020202020204" pitchFamily="34" charset="0"/>
              <a:buChar char="•"/>
              <a:defRPr/>
            </a:pPr>
            <a:r>
              <a:rPr lang="es-ES" sz="5400" dirty="0" err="1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every</a:t>
            </a:r>
            <a:endParaRPr lang="es-ES" sz="5400" dirty="0">
              <a:solidFill>
                <a:schemeClr val="tx2">
                  <a:lumMod val="75000"/>
                </a:schemeClr>
              </a:solidFill>
              <a:latin typeface="Lato Light"/>
              <a:cs typeface="Lato Light"/>
            </a:endParaRPr>
          </a:p>
          <a:p>
            <a:pPr marL="685800" indent="-685800" defTabSz="647570">
              <a:lnSpc>
                <a:spcPct val="120000"/>
              </a:lnSpc>
              <a:spcBef>
                <a:spcPts val="1700"/>
              </a:spcBef>
              <a:buFont typeface="Arial" panose="020B0604020202020204" pitchFamily="34" charset="0"/>
              <a:buChar char="•"/>
              <a:defRPr/>
            </a:pPr>
            <a:r>
              <a:rPr lang="es-ES" sz="5400" dirty="0" err="1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forEach</a:t>
            </a:r>
            <a:endParaRPr lang="es-ES" sz="5400" dirty="0">
              <a:solidFill>
                <a:schemeClr val="tx2">
                  <a:lumMod val="75000"/>
                </a:schemeClr>
              </a:solidFill>
              <a:latin typeface="Lato Light"/>
              <a:cs typeface="Lato Light"/>
            </a:endParaRPr>
          </a:p>
          <a:p>
            <a:pPr marL="685800" indent="-685800" defTabSz="647570">
              <a:lnSpc>
                <a:spcPct val="120000"/>
              </a:lnSpc>
              <a:spcBef>
                <a:spcPts val="1700"/>
              </a:spcBef>
              <a:buFont typeface="Arial" panose="020B0604020202020204" pitchFamily="34" charset="0"/>
              <a:buChar char="•"/>
              <a:defRPr/>
            </a:pPr>
            <a:r>
              <a:rPr lang="es-ES" sz="5400" dirty="0" err="1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findIndex</a:t>
            </a:r>
            <a:endParaRPr lang="es-ES" sz="5400" dirty="0">
              <a:solidFill>
                <a:schemeClr val="tx2">
                  <a:lumMod val="75000"/>
                </a:schemeClr>
              </a:solidFill>
              <a:latin typeface="Lato Light"/>
              <a:cs typeface="Lato Light"/>
            </a:endParaRPr>
          </a:p>
          <a:p>
            <a:pPr marL="685800" indent="-685800" defTabSz="647570">
              <a:lnSpc>
                <a:spcPct val="120000"/>
              </a:lnSpc>
              <a:spcBef>
                <a:spcPts val="1700"/>
              </a:spcBef>
              <a:buFont typeface="Arial" panose="020B0604020202020204" pitchFamily="34" charset="0"/>
              <a:buChar char="•"/>
              <a:defRPr/>
            </a:pPr>
            <a:r>
              <a:rPr lang="es-ES" sz="5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…</a:t>
            </a:r>
          </a:p>
          <a:p>
            <a:pPr marL="685800" indent="-685800" defTabSz="647570">
              <a:lnSpc>
                <a:spcPct val="120000"/>
              </a:lnSpc>
              <a:spcBef>
                <a:spcPts val="1700"/>
              </a:spcBef>
              <a:buFont typeface="Arial" panose="020B0604020202020204" pitchFamily="34" charset="0"/>
              <a:buChar char="•"/>
              <a:defRPr/>
            </a:pPr>
            <a:r>
              <a:rPr lang="es-ES" sz="5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and </a:t>
            </a:r>
            <a:r>
              <a:rPr lang="es-ES" sz="5400" dirty="0" err="1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your</a:t>
            </a:r>
            <a:r>
              <a:rPr lang="es-ES" sz="5400" dirty="0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 </a:t>
            </a:r>
            <a:r>
              <a:rPr lang="es-ES" sz="5400" dirty="0" err="1">
                <a:solidFill>
                  <a:schemeClr val="tx2">
                    <a:lumMod val="75000"/>
                  </a:schemeClr>
                </a:solidFill>
                <a:latin typeface="Lato Light"/>
                <a:cs typeface="Lato Light"/>
              </a:rPr>
              <a:t>own</a:t>
            </a:r>
            <a:endParaRPr lang="es-ES" sz="5400" dirty="0">
              <a:solidFill>
                <a:schemeClr val="tx2">
                  <a:lumMod val="75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665572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19983" y="8475145"/>
            <a:ext cx="19537683" cy="433963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Functional Programming</a:t>
            </a:r>
          </a:p>
          <a:p>
            <a:pPr algn="ctr"/>
            <a:r>
              <a:rPr lang="en-US" sz="13800" b="1" dirty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Exercises</a:t>
            </a:r>
            <a:endParaRPr lang="id-ID" sz="13800" b="1" dirty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Freeform 78"/>
          <p:cNvSpPr>
            <a:spLocks noEditPoints="1"/>
          </p:cNvSpPr>
          <p:nvPr/>
        </p:nvSpPr>
        <p:spPr bwMode="auto">
          <a:xfrm>
            <a:off x="16706957" y="365760"/>
            <a:ext cx="7402722" cy="7894320"/>
          </a:xfrm>
          <a:custGeom>
            <a:avLst/>
            <a:gdLst>
              <a:gd name="T0" fmla="*/ 172 w 241"/>
              <a:gd name="T1" fmla="*/ 0 h 234"/>
              <a:gd name="T2" fmla="*/ 102 w 241"/>
              <a:gd name="T3" fmla="*/ 50 h 234"/>
              <a:gd name="T4" fmla="*/ 102 w 241"/>
              <a:gd name="T5" fmla="*/ 50 h 234"/>
              <a:gd name="T6" fmla="*/ 26 w 241"/>
              <a:gd name="T7" fmla="*/ 126 h 234"/>
              <a:gd name="T8" fmla="*/ 2 w 241"/>
              <a:gd name="T9" fmla="*/ 201 h 234"/>
              <a:gd name="T10" fmla="*/ 26 w 241"/>
              <a:gd name="T11" fmla="*/ 234 h 234"/>
              <a:gd name="T12" fmla="*/ 96 w 241"/>
              <a:gd name="T13" fmla="*/ 216 h 234"/>
              <a:gd name="T14" fmla="*/ 220 w 241"/>
              <a:gd name="T15" fmla="*/ 97 h 234"/>
              <a:gd name="T16" fmla="*/ 117 w 241"/>
              <a:gd name="T17" fmla="*/ 174 h 234"/>
              <a:gd name="T18" fmla="*/ 181 w 241"/>
              <a:gd name="T19" fmla="*/ 86 h 234"/>
              <a:gd name="T20" fmla="*/ 174 w 241"/>
              <a:gd name="T21" fmla="*/ 123 h 234"/>
              <a:gd name="T22" fmla="*/ 117 w 241"/>
              <a:gd name="T23" fmla="*/ 180 h 234"/>
              <a:gd name="T24" fmla="*/ 108 w 241"/>
              <a:gd name="T25" fmla="*/ 148 h 234"/>
              <a:gd name="T26" fmla="*/ 84 w 241"/>
              <a:gd name="T27" fmla="*/ 125 h 234"/>
              <a:gd name="T28" fmla="*/ 169 w 241"/>
              <a:gd name="T29" fmla="*/ 66 h 234"/>
              <a:gd name="T30" fmla="*/ 108 w 241"/>
              <a:gd name="T31" fmla="*/ 148 h 234"/>
              <a:gd name="T32" fmla="*/ 56 w 241"/>
              <a:gd name="T33" fmla="*/ 117 h 234"/>
              <a:gd name="T34" fmla="*/ 146 w 241"/>
              <a:gd name="T35" fmla="*/ 53 h 234"/>
              <a:gd name="T36" fmla="*/ 31 w 241"/>
              <a:gd name="T37" fmla="*/ 219 h 234"/>
              <a:gd name="T38" fmla="*/ 15 w 241"/>
              <a:gd name="T39" fmla="*/ 209 h 234"/>
              <a:gd name="T40" fmla="*/ 23 w 241"/>
              <a:gd name="T41" fmla="*/ 177 h 234"/>
              <a:gd name="T42" fmla="*/ 58 w 241"/>
              <a:gd name="T43" fmla="*/ 211 h 234"/>
              <a:gd name="T44" fmla="*/ 65 w 241"/>
              <a:gd name="T45" fmla="*/ 210 h 234"/>
              <a:gd name="T46" fmla="*/ 26 w 241"/>
              <a:gd name="T47" fmla="*/ 169 h 234"/>
              <a:gd name="T48" fmla="*/ 36 w 241"/>
              <a:gd name="T49" fmla="*/ 138 h 234"/>
              <a:gd name="T50" fmla="*/ 95 w 241"/>
              <a:gd name="T51" fmla="*/ 201 h 234"/>
              <a:gd name="T52" fmla="*/ 65 w 241"/>
              <a:gd name="T53" fmla="*/ 210 h 234"/>
              <a:gd name="T54" fmla="*/ 198 w 241"/>
              <a:gd name="T55" fmla="*/ 99 h 234"/>
              <a:gd name="T56" fmla="*/ 179 w 241"/>
              <a:gd name="T57" fmla="*/ 55 h 234"/>
              <a:gd name="T58" fmla="*/ 148 w 241"/>
              <a:gd name="T59" fmla="*/ 24 h 234"/>
              <a:gd name="T60" fmla="*/ 205 w 241"/>
              <a:gd name="T61" fmla="*/ 30 h 234"/>
              <a:gd name="T62" fmla="*/ 210 w 241"/>
              <a:gd name="T63" fmla="*/ 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775369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0"/>
            <a:ext cx="24377651" cy="13716000"/>
          </a:xfrm>
          <a:prstGeom prst="rect">
            <a:avLst/>
          </a:prstGeom>
          <a:gradFill>
            <a:gsLst>
              <a:gs pos="0">
                <a:srgbClr val="293039"/>
              </a:gs>
              <a:gs pos="100000">
                <a:srgbClr val="374A6A">
                  <a:lumMod val="35000"/>
                  <a:alpha val="69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en-US" dirty="0">
              <a:latin typeface="Lato Light" charset="0"/>
              <a:cs typeface="Lato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5534561"/>
            <a:ext cx="243776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  <p:sp>
        <p:nvSpPr>
          <p:cNvPr id="5" name="Oval 4"/>
          <p:cNvSpPr/>
          <p:nvPr/>
        </p:nvSpPr>
        <p:spPr>
          <a:xfrm>
            <a:off x="1888170" y="11247120"/>
            <a:ext cx="1924338" cy="1924840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Lato Bold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850339" y="11278651"/>
            <a:ext cx="1924338" cy="192484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Lato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252248" y="13203491"/>
            <a:ext cx="246298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698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4.17817E-6 3.14815E-6 L 0.21437 0.0009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218602" y="483017"/>
            <a:ext cx="994050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Reactive Manifesto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76" y="1992348"/>
            <a:ext cx="17231989" cy="6031197"/>
          </a:xfrm>
          <a:prstGeom prst="rect">
            <a:avLst/>
          </a:prstGeom>
        </p:spPr>
      </p:pic>
      <p:sp>
        <p:nvSpPr>
          <p:cNvPr id="53" name="Content Placeholder 2"/>
          <p:cNvSpPr txBox="1">
            <a:spLocks/>
          </p:cNvSpPr>
          <p:nvPr/>
        </p:nvSpPr>
        <p:spPr>
          <a:xfrm>
            <a:off x="1111280" y="8209456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Responsive: The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  <a:hlinkClick r:id="rId4"/>
              </a:rPr>
              <a:t>system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 responds in a timely manner if at all possible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Resilient: The system stays responsive in the face of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  <a:hlinkClick r:id="rId5"/>
              </a:rPr>
              <a:t>failure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Elastic: The system stays responsive under varying workload. Reactive Systems can react to changes in the input rate by increasing or decreasing the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  <a:hlinkClick r:id="rId6"/>
              </a:rPr>
              <a:t>resources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 allocated to service these inputs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Message Driven: Reactive Systems rely on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  <a:hlinkClick r:id="rId7"/>
              </a:rPr>
              <a:t>asynchronous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  <a:hlinkClick r:id="rId8"/>
              </a:rPr>
              <a:t>message-passing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 to establish a boundary between components that ensures loose coupling and isolation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14883313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0" y="2528048"/>
            <a:ext cx="24377650" cy="763284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Programming</a:t>
            </a:r>
            <a:r>
              <a:rPr lang="es-E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paradigm</a:t>
            </a:r>
            <a:r>
              <a:rPr lang="es-E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where</a:t>
            </a:r>
            <a:endParaRPr lang="es-ES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s-E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</a:p>
          <a:p>
            <a:pPr algn="ctr"/>
            <a:r>
              <a:rPr lang="es-ES" sz="138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      </a:t>
            </a:r>
            <a:r>
              <a:rPr lang="es-ES" sz="13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is</a:t>
            </a:r>
            <a:r>
              <a:rPr lang="es-E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treated</a:t>
            </a:r>
            <a:r>
              <a:rPr lang="es-E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as a data </a:t>
            </a:r>
            <a:r>
              <a:rPr lang="es-E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stream</a:t>
            </a:r>
            <a:r>
              <a:rPr lang="es-E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</a:p>
          <a:p>
            <a:pPr algn="ctr"/>
            <a:endParaRPr lang="es-ES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s-E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that</a:t>
            </a:r>
            <a:r>
              <a:rPr lang="es-E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propagates</a:t>
            </a:r>
            <a:r>
              <a:rPr lang="es-E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changes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693156" y="0"/>
            <a:ext cx="3684494" cy="2312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15574" y="5181116"/>
            <a:ext cx="3677055" cy="221597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138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ALL</a:t>
            </a:r>
            <a:endParaRPr lang="es-ES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2163210"/>
            <a:ext cx="24377650" cy="10467758"/>
            <a:chOff x="0" y="10819523"/>
            <a:chExt cx="24377650" cy="10467758"/>
          </a:xfrm>
        </p:grpSpPr>
        <p:pic>
          <p:nvPicPr>
            <p:cNvPr id="7" name="Picture 2" descr="Image showing different types of stream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4101" y="12292570"/>
              <a:ext cx="14455785" cy="899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0" y="10819523"/>
              <a:ext cx="24377650" cy="144653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s-ES" sz="8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ALL </a:t>
              </a:r>
              <a:r>
                <a:rPr lang="es-ES" sz="8800" b="1" dirty="0" err="1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is</a:t>
              </a:r>
              <a:r>
                <a:rPr lang="es-ES" sz="88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 a </a:t>
              </a:r>
              <a:r>
                <a:rPr lang="es-ES" sz="8800" b="1" dirty="0" err="1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Stream</a:t>
              </a:r>
              <a:endParaRPr lang="id-ID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773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3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18665" y="4257253"/>
            <a:ext cx="18297617" cy="1052559"/>
            <a:chOff x="3218665" y="4257253"/>
            <a:chExt cx="18297617" cy="1052559"/>
          </a:xfrm>
        </p:grpSpPr>
        <p:grpSp>
          <p:nvGrpSpPr>
            <p:cNvPr id="5" name="Group 4"/>
            <p:cNvGrpSpPr/>
            <p:nvPr/>
          </p:nvGrpSpPr>
          <p:grpSpPr>
            <a:xfrm>
              <a:off x="3218665" y="4413983"/>
              <a:ext cx="669752" cy="669926"/>
              <a:chOff x="3616973" y="6548867"/>
              <a:chExt cx="669752" cy="669926"/>
            </a:xfrm>
          </p:grpSpPr>
          <p:sp>
            <p:nvSpPr>
              <p:cNvPr id="7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rgbClr val="F29B26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8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137495" y="4257253"/>
              <a:ext cx="17378787" cy="1052559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sz="5400" b="1" dirty="0">
                  <a:latin typeface="Lato" charset="0"/>
                  <a:ea typeface="Lato" charset="0"/>
                  <a:cs typeface="Lato" charset="0"/>
                </a:rPr>
                <a:t>But, isn’t it an Array?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8665" y="2852826"/>
            <a:ext cx="18297617" cy="775561"/>
            <a:chOff x="1342708" y="2700426"/>
            <a:chExt cx="18297617" cy="775561"/>
          </a:xfrm>
        </p:grpSpPr>
        <p:grpSp>
          <p:nvGrpSpPr>
            <p:cNvPr id="10" name="Group 9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12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13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Streams are a series of elements emitted over </a:t>
              </a:r>
              <a:r>
                <a:rPr lang="en-US" i="1" dirty="0">
                  <a:latin typeface="Lato" charset="0"/>
                  <a:ea typeface="Lato" charset="0"/>
                  <a:cs typeface="Lato" charset="0"/>
                </a:rPr>
                <a:t>time</a:t>
              </a:r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092546" y="4028077"/>
            <a:ext cx="2236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b="1" dirty="0">
                <a:solidFill>
                  <a:schemeClr val="accent4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No!</a:t>
            </a:r>
            <a:endParaRPr lang="es-ES" b="1" dirty="0">
              <a:solidFill>
                <a:schemeClr val="accent4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02417" y="6563863"/>
            <a:ext cx="18297617" cy="775561"/>
            <a:chOff x="1342708" y="2700426"/>
            <a:chExt cx="18297617" cy="775561"/>
          </a:xfrm>
        </p:grpSpPr>
        <p:grpSp>
          <p:nvGrpSpPr>
            <p:cNvPr id="17" name="Group 16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19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  <p:sp>
            <p:nvSpPr>
              <p:cNvPr id="20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Lato" charset="0"/>
                  <a:ea typeface="Lato" charset="0"/>
                  <a:cs typeface="Lato" charset="0"/>
                  <a:sym typeface="Gill Sans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Arrays have beginning and an end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3282996" y="6563864"/>
            <a:ext cx="18297617" cy="775561"/>
            <a:chOff x="1342708" y="2700426"/>
            <a:chExt cx="18297617" cy="775561"/>
          </a:xfrm>
        </p:grpSpPr>
        <p:grpSp>
          <p:nvGrpSpPr>
            <p:cNvPr id="22" name="Group 21"/>
            <p:cNvGrpSpPr/>
            <p:nvPr/>
          </p:nvGrpSpPr>
          <p:grpSpPr>
            <a:xfrm>
              <a:off x="1342708" y="2753246"/>
              <a:ext cx="669752" cy="669926"/>
              <a:chOff x="3616973" y="6548867"/>
              <a:chExt cx="669752" cy="669926"/>
            </a:xfrm>
          </p:grpSpPr>
          <p:sp>
            <p:nvSpPr>
              <p:cNvPr id="24" name="AutoShape 13"/>
              <p:cNvSpPr>
                <a:spLocks/>
              </p:cNvSpPr>
              <p:nvPr/>
            </p:nvSpPr>
            <p:spPr bwMode="auto">
              <a:xfrm>
                <a:off x="3616973" y="6548867"/>
                <a:ext cx="669752" cy="66992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accent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25" name="AutoShape 14"/>
              <p:cNvSpPr>
                <a:spLocks/>
              </p:cNvSpPr>
              <p:nvPr/>
            </p:nvSpPr>
            <p:spPr bwMode="auto">
              <a:xfrm>
                <a:off x="3807423" y="6739366"/>
                <a:ext cx="288851" cy="28892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  <a:headEnd/>
                <a:tailEnd/>
              </a:ln>
              <a:effectLst/>
              <a:ex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261538" y="2700426"/>
              <a:ext cx="1737878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A Stream has no beginning and no end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55" y="7448353"/>
            <a:ext cx="4905375" cy="5667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705" y="9058275"/>
            <a:ext cx="11696700" cy="33718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305987" y="483017"/>
            <a:ext cx="376573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Stream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631428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717674" y="483017"/>
            <a:ext cx="20934363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8800" b="1" dirty="0" err="1">
                <a:solidFill>
                  <a:schemeClr val="tx2"/>
                </a:solidFill>
                <a:latin typeface="Lato Regular"/>
                <a:cs typeface="Lato Regular"/>
              </a:rPr>
              <a:t>Course</a:t>
            </a:r>
            <a:r>
              <a:rPr lang="id-ID" sz="8800" b="1" dirty="0">
                <a:solidFill>
                  <a:schemeClr val="tx2"/>
                </a:solidFill>
                <a:latin typeface="Lato Regular"/>
                <a:cs typeface="Lato Regular"/>
              </a:rPr>
              <a:t> </a:t>
            </a:r>
            <a:r>
              <a:rPr lang="id-ID" sz="8800" b="1" dirty="0" err="1">
                <a:solidFill>
                  <a:schemeClr val="tx2"/>
                </a:solidFill>
                <a:latin typeface="Lato Regular"/>
                <a:cs typeface="Lato Regular"/>
              </a:rPr>
              <a:t>path</a:t>
            </a:r>
            <a:endParaRPr lang="id-ID" sz="88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769118" y="7220767"/>
            <a:ext cx="2689358" cy="1718413"/>
            <a:chOff x="4621548" y="7220767"/>
            <a:chExt cx="2689358" cy="1718413"/>
          </a:xfrm>
        </p:grpSpPr>
        <p:grpSp>
          <p:nvGrpSpPr>
            <p:cNvPr id="2" name="Group 1"/>
            <p:cNvGrpSpPr/>
            <p:nvPr/>
          </p:nvGrpSpPr>
          <p:grpSpPr>
            <a:xfrm>
              <a:off x="4621548" y="7220767"/>
              <a:ext cx="2471894" cy="598164"/>
              <a:chOff x="4621548" y="7220767"/>
              <a:chExt cx="2471894" cy="598164"/>
            </a:xfrm>
          </p:grpSpPr>
          <p:sp>
            <p:nvSpPr>
              <p:cNvPr id="24" name="Round Same Side Corner Rectangle 23"/>
              <p:cNvSpPr/>
              <p:nvPr/>
            </p:nvSpPr>
            <p:spPr>
              <a:xfrm rot="16200000" flipH="1">
                <a:off x="5696560" y="6145755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4" name="Freeform 734"/>
              <p:cNvSpPr>
                <a:spLocks noChangeArrowheads="1"/>
              </p:cNvSpPr>
              <p:nvPr/>
            </p:nvSpPr>
            <p:spPr bwMode="auto">
              <a:xfrm rot="5400000">
                <a:off x="5746002" y="7418886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707063" y="8262108"/>
              <a:ext cx="2603843" cy="677072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id-ID" sz="3200">
                  <a:solidFill>
                    <a:schemeClr val="tx2"/>
                  </a:solidFill>
                  <a:latin typeface="Lato Regular"/>
                  <a:cs typeface="Lato Regular"/>
                </a:rPr>
                <a:t>Introduction</a:t>
              </a:r>
              <a:endParaRPr lang="id-ID" sz="3200" dirty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10943" y="5571561"/>
            <a:ext cx="4779119" cy="1971084"/>
            <a:chOff x="6002413" y="5571561"/>
            <a:chExt cx="4779119" cy="1971084"/>
          </a:xfrm>
        </p:grpSpPr>
        <p:grpSp>
          <p:nvGrpSpPr>
            <p:cNvPr id="3" name="Group 2"/>
            <p:cNvGrpSpPr/>
            <p:nvPr/>
          </p:nvGrpSpPr>
          <p:grpSpPr>
            <a:xfrm>
              <a:off x="7137321" y="6939512"/>
              <a:ext cx="2471894" cy="603133"/>
              <a:chOff x="7137321" y="6939512"/>
              <a:chExt cx="2471894" cy="603133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7137321" y="7220774"/>
                <a:ext cx="2471894" cy="32187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75" name="Freeform 734"/>
              <p:cNvSpPr>
                <a:spLocks noChangeArrowheads="1"/>
              </p:cNvSpPr>
              <p:nvPr/>
            </p:nvSpPr>
            <p:spPr bwMode="auto">
              <a:xfrm rot="16200000">
                <a:off x="8182104" y="6881544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002413" y="5571561"/>
              <a:ext cx="4779119" cy="677072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id-ID" sz="3200" dirty="0" err="1">
                  <a:solidFill>
                    <a:schemeClr val="tx2"/>
                  </a:solidFill>
                  <a:latin typeface="Lato Regular"/>
                  <a:cs typeface="Lato Regular"/>
                </a:rPr>
                <a:t>Functional</a:t>
              </a:r>
              <a:r>
                <a:rPr lang="id-ID" sz="3200" dirty="0">
                  <a:solidFill>
                    <a:schemeClr val="tx2"/>
                  </a:solidFill>
                  <a:latin typeface="Lato Regular"/>
                  <a:cs typeface="Lato Regular"/>
                </a:rPr>
                <a:t> </a:t>
              </a:r>
              <a:r>
                <a:rPr lang="id-ID" sz="3200" dirty="0" err="1">
                  <a:solidFill>
                    <a:schemeClr val="tx2"/>
                  </a:solidFill>
                  <a:latin typeface="Lato Regular"/>
                  <a:cs typeface="Lato Regular"/>
                </a:rPr>
                <a:t>Programming</a:t>
              </a:r>
              <a:endParaRPr lang="id-ID" sz="3200" dirty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825790" y="7220771"/>
            <a:ext cx="2605447" cy="1739265"/>
            <a:chOff x="9556300" y="7220771"/>
            <a:chExt cx="2605447" cy="1739265"/>
          </a:xfrm>
        </p:grpSpPr>
        <p:grpSp>
          <p:nvGrpSpPr>
            <p:cNvPr id="4" name="Group 3"/>
            <p:cNvGrpSpPr/>
            <p:nvPr/>
          </p:nvGrpSpPr>
          <p:grpSpPr>
            <a:xfrm>
              <a:off x="9653094" y="7220771"/>
              <a:ext cx="2471894" cy="619391"/>
              <a:chOff x="9653094" y="7220771"/>
              <a:chExt cx="2471894" cy="619391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653094" y="7220771"/>
                <a:ext cx="2471894" cy="32187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5" name="Freeform 734"/>
              <p:cNvSpPr>
                <a:spLocks noChangeArrowheads="1"/>
              </p:cNvSpPr>
              <p:nvPr/>
            </p:nvSpPr>
            <p:spPr bwMode="auto">
              <a:xfrm rot="5400000">
                <a:off x="10755034" y="7440117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9556300" y="8282964"/>
              <a:ext cx="2605447" cy="677072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id-ID" sz="3200" dirty="0">
                  <a:solidFill>
                    <a:schemeClr val="tx2"/>
                  </a:solidFill>
                  <a:latin typeface="Lato Regular"/>
                  <a:cs typeface="Lato Regular"/>
                </a:rPr>
                <a:t>FP </a:t>
              </a:r>
              <a:r>
                <a:rPr lang="id-ID" sz="3200" dirty="0" err="1">
                  <a:solidFill>
                    <a:schemeClr val="tx2"/>
                  </a:solidFill>
                  <a:latin typeface="Lato Regular"/>
                  <a:cs typeface="Lato Regular"/>
                </a:rPr>
                <a:t>exercises</a:t>
              </a:r>
              <a:endParaRPr lang="id-ID" sz="3200" dirty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578502" y="5571561"/>
            <a:ext cx="4431267" cy="1970541"/>
            <a:chOff x="11252288" y="5572099"/>
            <a:chExt cx="4431267" cy="1970541"/>
          </a:xfrm>
        </p:grpSpPr>
        <p:grpSp>
          <p:nvGrpSpPr>
            <p:cNvPr id="5" name="Group 4"/>
            <p:cNvGrpSpPr/>
            <p:nvPr/>
          </p:nvGrpSpPr>
          <p:grpSpPr>
            <a:xfrm>
              <a:off x="12168868" y="6924280"/>
              <a:ext cx="2471894" cy="618360"/>
              <a:chOff x="12168868" y="6924280"/>
              <a:chExt cx="2471894" cy="61836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2168868" y="7220769"/>
                <a:ext cx="2471894" cy="3218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74" name="Freeform 734"/>
              <p:cNvSpPr>
                <a:spLocks noChangeArrowheads="1"/>
              </p:cNvSpPr>
              <p:nvPr/>
            </p:nvSpPr>
            <p:spPr bwMode="auto">
              <a:xfrm rot="16200000">
                <a:off x="13261997" y="6866312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1252288" y="5572099"/>
              <a:ext cx="4431267" cy="677072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id-ID" sz="3200" dirty="0" err="1">
                  <a:solidFill>
                    <a:schemeClr val="tx2"/>
                  </a:solidFill>
                  <a:latin typeface="Lato Regular"/>
                  <a:cs typeface="Lato Regular"/>
                </a:rPr>
                <a:t>Reactive</a:t>
              </a:r>
              <a:r>
                <a:rPr lang="id-ID" sz="3200" dirty="0">
                  <a:solidFill>
                    <a:schemeClr val="tx2"/>
                  </a:solidFill>
                  <a:latin typeface="Lato Regular"/>
                  <a:cs typeface="Lato Regular"/>
                </a:rPr>
                <a:t> </a:t>
              </a:r>
              <a:r>
                <a:rPr lang="id-ID" sz="3200" dirty="0" err="1">
                  <a:solidFill>
                    <a:schemeClr val="tx2"/>
                  </a:solidFill>
                  <a:latin typeface="Lato Regular"/>
                  <a:cs typeface="Lato Regular"/>
                </a:rPr>
                <a:t>Programming</a:t>
              </a:r>
              <a:endParaRPr lang="id-ID" sz="3200" dirty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324095" y="7220231"/>
            <a:ext cx="4019294" cy="2207093"/>
            <a:chOff x="13937678" y="7220769"/>
            <a:chExt cx="4019294" cy="2207093"/>
          </a:xfrm>
        </p:grpSpPr>
        <p:grpSp>
          <p:nvGrpSpPr>
            <p:cNvPr id="6" name="Group 5"/>
            <p:cNvGrpSpPr/>
            <p:nvPr/>
          </p:nvGrpSpPr>
          <p:grpSpPr>
            <a:xfrm>
              <a:off x="14684641" y="7220769"/>
              <a:ext cx="2471894" cy="604161"/>
              <a:chOff x="14684641" y="7220769"/>
              <a:chExt cx="2471894" cy="604161"/>
            </a:xfrm>
            <a:solidFill>
              <a:schemeClr val="accent6"/>
            </a:solidFill>
          </p:grpSpPr>
          <p:sp>
            <p:nvSpPr>
              <p:cNvPr id="28" name="Rectangle 27"/>
              <p:cNvSpPr/>
              <p:nvPr/>
            </p:nvSpPr>
            <p:spPr>
              <a:xfrm>
                <a:off x="14684641" y="7220769"/>
                <a:ext cx="2471894" cy="3218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68" name="Freeform 734"/>
              <p:cNvSpPr>
                <a:spLocks noChangeArrowheads="1"/>
              </p:cNvSpPr>
              <p:nvPr/>
            </p:nvSpPr>
            <p:spPr bwMode="auto">
              <a:xfrm rot="5400000">
                <a:off x="15713007" y="7424885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3937678" y="8258347"/>
              <a:ext cx="4019294" cy="1169515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id-ID" sz="3200" dirty="0" err="1">
                  <a:solidFill>
                    <a:schemeClr val="tx2"/>
                  </a:solidFill>
                  <a:latin typeface="Lato Regular"/>
                  <a:cs typeface="Lato Regular"/>
                </a:rPr>
                <a:t>Functional</a:t>
              </a:r>
              <a:r>
                <a:rPr lang="id-ID" sz="3200" dirty="0">
                  <a:solidFill>
                    <a:schemeClr val="tx2"/>
                  </a:solidFill>
                  <a:latin typeface="Lato Regular"/>
                  <a:cs typeface="Lato Regular"/>
                </a:rPr>
                <a:t> </a:t>
              </a:r>
              <a:r>
                <a:rPr lang="id-ID" sz="3200" dirty="0" err="1">
                  <a:solidFill>
                    <a:schemeClr val="tx2"/>
                  </a:solidFill>
                  <a:latin typeface="Lato Regular"/>
                  <a:cs typeface="Lato Regular"/>
                </a:rPr>
                <a:t>Reactive</a:t>
              </a:r>
              <a:r>
                <a:rPr lang="id-ID" sz="3200" dirty="0">
                  <a:solidFill>
                    <a:schemeClr val="tx2"/>
                  </a:solidFill>
                  <a:latin typeface="Lato Regular"/>
                  <a:cs typeface="Lato Regular"/>
                </a:rPr>
                <a:t> </a:t>
              </a:r>
            </a:p>
            <a:p>
              <a:pPr algn="ctr"/>
              <a:r>
                <a:rPr lang="id-ID" sz="3200" dirty="0" err="1">
                  <a:solidFill>
                    <a:schemeClr val="tx2"/>
                  </a:solidFill>
                  <a:latin typeface="Lato Regular"/>
                  <a:cs typeface="Lato Regular"/>
                </a:rPr>
                <a:t>Programming</a:t>
              </a:r>
              <a:endParaRPr lang="id-ID" sz="3200" dirty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5462857" y="5571561"/>
            <a:ext cx="2650331" cy="1970541"/>
            <a:chOff x="16523401" y="5429859"/>
            <a:chExt cx="2650331" cy="1970541"/>
          </a:xfrm>
        </p:grpSpPr>
        <p:grpSp>
          <p:nvGrpSpPr>
            <p:cNvPr id="35" name="Group 34"/>
            <p:cNvGrpSpPr/>
            <p:nvPr/>
          </p:nvGrpSpPr>
          <p:grpSpPr>
            <a:xfrm>
              <a:off x="16700228" y="6822680"/>
              <a:ext cx="2471894" cy="577720"/>
              <a:chOff x="16700228" y="6822680"/>
              <a:chExt cx="2471894" cy="57772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6700228" y="7078529"/>
                <a:ext cx="2471894" cy="3218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39" name="Freeform 734"/>
              <p:cNvSpPr>
                <a:spLocks noChangeArrowheads="1"/>
              </p:cNvSpPr>
              <p:nvPr/>
            </p:nvSpPr>
            <p:spPr bwMode="auto">
              <a:xfrm rot="16200000">
                <a:off x="17752717" y="6764712"/>
                <a:ext cx="342077" cy="45801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6523401" y="5429859"/>
              <a:ext cx="2650331" cy="677072"/>
            </a:xfrm>
            <a:prstGeom prst="rect">
              <a:avLst/>
            </a:prstGeom>
            <a:noFill/>
          </p:spPr>
          <p:txBody>
            <a:bodyPr wrap="none" lIns="182843" tIns="91422" rIns="182843" bIns="91422" rtlCol="0">
              <a:spAutoFit/>
            </a:bodyPr>
            <a:lstStyle/>
            <a:p>
              <a:pPr algn="ctr"/>
              <a:r>
                <a:rPr lang="id-ID" sz="3200" dirty="0">
                  <a:solidFill>
                    <a:schemeClr val="tx2"/>
                  </a:solidFill>
                  <a:latin typeface="Lato Regular"/>
                  <a:cs typeface="Lato Regular"/>
                </a:rPr>
                <a:t>RP </a:t>
              </a:r>
              <a:r>
                <a:rPr lang="id-ID" sz="3200" dirty="0" err="1">
                  <a:solidFill>
                    <a:schemeClr val="tx2"/>
                  </a:solidFill>
                  <a:latin typeface="Lato Regular"/>
                  <a:cs typeface="Lato Regular"/>
                </a:rPr>
                <a:t>Exercises</a:t>
              </a:r>
              <a:endParaRPr lang="id-ID" sz="3200" dirty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992449" y="7220762"/>
            <a:ext cx="2882767" cy="1743155"/>
            <a:chOff x="18077509" y="7220762"/>
            <a:chExt cx="2882767" cy="1743155"/>
          </a:xfrm>
        </p:grpSpPr>
        <p:grpSp>
          <p:nvGrpSpPr>
            <p:cNvPr id="18" name="Group 17"/>
            <p:cNvGrpSpPr/>
            <p:nvPr/>
          </p:nvGrpSpPr>
          <p:grpSpPr>
            <a:xfrm>
              <a:off x="18077509" y="7220762"/>
              <a:ext cx="2882767" cy="1743155"/>
              <a:chOff x="16994977" y="7220762"/>
              <a:chExt cx="2882767" cy="1743155"/>
            </a:xfrm>
          </p:grpSpPr>
          <p:sp>
            <p:nvSpPr>
              <p:cNvPr id="7" name="Round Same Side Corner Rectangle 6"/>
              <p:cNvSpPr/>
              <p:nvPr/>
            </p:nvSpPr>
            <p:spPr>
              <a:xfrm rot="5400000">
                <a:off x="18275427" y="6145750"/>
                <a:ext cx="321869" cy="247189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9419" tIns="109710" rIns="219419" bIns="109710"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6994977" y="8286845"/>
                <a:ext cx="2882767" cy="677072"/>
              </a:xfrm>
              <a:prstGeom prst="rect">
                <a:avLst/>
              </a:prstGeom>
              <a:noFill/>
            </p:spPr>
            <p:txBody>
              <a:bodyPr wrap="none" lIns="182843" tIns="91422" rIns="182843" bIns="91422" rtlCol="0">
                <a:spAutoFit/>
              </a:bodyPr>
              <a:lstStyle/>
              <a:p>
                <a:pPr algn="ctr"/>
                <a:r>
                  <a:rPr lang="id-ID" sz="3200" dirty="0">
                    <a:solidFill>
                      <a:schemeClr val="tx2"/>
                    </a:solidFill>
                    <a:latin typeface="Lato Regular"/>
                    <a:cs typeface="Lato Regular"/>
                  </a:rPr>
                  <a:t>FRP </a:t>
                </a:r>
                <a:r>
                  <a:rPr lang="id-ID" sz="3200" dirty="0" err="1">
                    <a:solidFill>
                      <a:schemeClr val="tx2"/>
                    </a:solidFill>
                    <a:latin typeface="Lato Regular"/>
                    <a:cs typeface="Lato Regular"/>
                  </a:rPr>
                  <a:t>Exercises</a:t>
                </a:r>
                <a:endParaRPr lang="id-ID" sz="3200" dirty="0">
                  <a:solidFill>
                    <a:schemeClr val="tx2"/>
                  </a:solidFill>
                  <a:latin typeface="Lato Regular"/>
                  <a:cs typeface="Lato Regular"/>
                </a:endParaRPr>
              </a:p>
            </p:txBody>
          </p:sp>
        </p:grpSp>
        <p:sp>
          <p:nvSpPr>
            <p:cNvPr id="40" name="Freeform 734"/>
            <p:cNvSpPr>
              <a:spLocks noChangeArrowheads="1"/>
            </p:cNvSpPr>
            <p:nvPr/>
          </p:nvSpPr>
          <p:spPr bwMode="auto">
            <a:xfrm rot="5400000">
              <a:off x="19384397" y="7427053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9175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828800" y="6598518"/>
            <a:ext cx="18928484" cy="40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0555953" y="6478206"/>
            <a:ext cx="201331" cy="1203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0554463" y="6598518"/>
            <a:ext cx="201600" cy="12036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984171" y="6170006"/>
            <a:ext cx="877661" cy="877661"/>
          </a:xfrm>
          <a:prstGeom prst="ellipse">
            <a:avLst/>
          </a:prstGeom>
          <a:solidFill>
            <a:schemeClr val="bg1"/>
          </a:solidFill>
          <a:ln w="257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233431" y="6170006"/>
            <a:ext cx="877661" cy="877661"/>
          </a:xfrm>
          <a:prstGeom prst="ellipse">
            <a:avLst/>
          </a:prstGeom>
          <a:solidFill>
            <a:schemeClr val="bg1"/>
          </a:solidFill>
          <a:ln w="257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482691" y="6170006"/>
            <a:ext cx="877661" cy="877661"/>
          </a:xfrm>
          <a:prstGeom prst="ellipse">
            <a:avLst/>
          </a:prstGeom>
          <a:solidFill>
            <a:schemeClr val="bg1"/>
          </a:solidFill>
          <a:ln w="257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09258" y="7167979"/>
            <a:ext cx="7154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Events represented by some value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3523456" y="6170006"/>
            <a:ext cx="825190" cy="877661"/>
          </a:xfrm>
          <a:prstGeom prst="line">
            <a:avLst/>
          </a:prstGeom>
          <a:ln w="92075" cap="rnd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3518255" y="6170006"/>
            <a:ext cx="824400" cy="877660"/>
          </a:xfrm>
          <a:prstGeom prst="line">
            <a:avLst/>
          </a:prstGeom>
          <a:ln w="92075" cap="rnd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25713" y="7167979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Medium" charset="0"/>
                <a:ea typeface="Lato Medium" charset="0"/>
                <a:cs typeface="Lato Medium" charset="0"/>
              </a:rPr>
              <a:t>Error</a:t>
            </a:r>
            <a:endParaRPr lang="en-US" dirty="0"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501360" y="6100265"/>
            <a:ext cx="304800" cy="9979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5656900" y="7167979"/>
            <a:ext cx="6298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This indicates the Observable </a:t>
            </a:r>
          </a:p>
          <a:p>
            <a:pPr algn="ctr"/>
            <a:r>
              <a:rPr lang="en-US" dirty="0">
                <a:latin typeface="Lato Medium" charset="0"/>
                <a:ea typeface="Lato Medium" charset="0"/>
                <a:cs typeface="Lato Medium" charset="0"/>
              </a:rPr>
              <a:t>has completed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932722" y="6224710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 Medium" charset="0"/>
                <a:ea typeface="Lato Medium" charset="0"/>
                <a:cs typeface="Lato Medium" charset="0"/>
              </a:rPr>
              <a:t>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12905" y="13457"/>
            <a:ext cx="11751900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Stream Representation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51239536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1387726" y="2083117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Frontend programs </a:t>
            </a:r>
            <a:r>
              <a:rPr lang="es-ES" sz="4000" dirty="0" err="1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fire</a:t>
            </a:r>
            <a:r>
              <a:rPr lang="es-ES" sz="40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4000" dirty="0" err="1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thousands</a:t>
            </a:r>
            <a:r>
              <a:rPr lang="es-ES" sz="40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 of </a:t>
            </a:r>
            <a:r>
              <a:rPr lang="es-ES" sz="4000" dirty="0" err="1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events</a:t>
            </a:r>
            <a:r>
              <a:rPr lang="en-US" sz="40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, which need to be prepared to handle them effectively 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This creates two important challenges: scalability and latency</a:t>
            </a:r>
          </a:p>
          <a:p>
            <a:pPr>
              <a:lnSpc>
                <a:spcPct val="200000"/>
              </a:lnSpc>
            </a:pPr>
            <a:r>
              <a:rPr lang="en-US" sz="40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With events we can get the known 6 plagues of listeners: 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Unpredictable order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Missed first event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Messy state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Threading issues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Leaking callbacks</a:t>
            </a:r>
          </a:p>
          <a:p>
            <a:pPr lvl="3">
              <a:lnSpc>
                <a:spcPct val="200000"/>
              </a:lnSpc>
            </a:pPr>
            <a:r>
              <a:rPr lang="en-US" sz="36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Accidental recursion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78" y="483017"/>
            <a:ext cx="2257858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Limitations before Reactive Programming (1)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780225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813685" y="1959773"/>
            <a:ext cx="22989924" cy="3139109"/>
          </a:xfrm>
          <a:prstGeom prst="rect">
            <a:avLst/>
          </a:prstGeom>
        </p:spPr>
        <p:txBody>
          <a:bodyPr vert="horz" lIns="243785" tIns="121892" rIns="243785" bIns="121892" numCol="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ES" sz="4800" dirty="0" err="1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Main</a:t>
            </a:r>
            <a:r>
              <a:rPr lang="es-ES" sz="48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4800" dirty="0" err="1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problem</a:t>
            </a:r>
            <a:r>
              <a:rPr lang="es-ES" sz="48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 in </a:t>
            </a:r>
            <a:r>
              <a:rPr lang="es-ES" sz="4800" dirty="0" err="1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frontend</a:t>
            </a:r>
            <a:r>
              <a:rPr lang="es-ES" sz="48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4800" dirty="0" err="1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development</a:t>
            </a:r>
            <a:r>
              <a:rPr lang="es-ES" sz="48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: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Blocking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code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ct val="200000"/>
              </a:lnSpc>
            </a:pPr>
            <a:r>
              <a:rPr lang="en-US" sz="48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Non-blocking code with callback functions</a:t>
            </a:r>
          </a:p>
          <a:p>
            <a:pPr>
              <a:lnSpc>
                <a:spcPct val="200000"/>
              </a:lnSpc>
            </a:pPr>
            <a:r>
              <a:rPr lang="en-US" sz="4800" b="1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Callbacks cannot solve the temporal dependency</a:t>
            </a:r>
          </a:p>
          <a:p>
            <a:pPr lvl="2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Callback Hell</a:t>
            </a:r>
          </a:p>
          <a:p>
            <a:pPr lvl="2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Alternatives?</a:t>
            </a:r>
          </a:p>
          <a:p>
            <a:pPr lvl="3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Event emitters</a:t>
            </a:r>
          </a:p>
          <a:p>
            <a:pPr lvl="3">
              <a:lnSpc>
                <a:spcPct val="200000"/>
              </a:lnSpc>
            </a:pPr>
            <a:r>
              <a:rPr lang="en-US" sz="4400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Promises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78" y="483017"/>
            <a:ext cx="2257858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Limitations before Reactive Programming (2)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221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2477040"/>
            <a:ext cx="7523241" cy="3078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3450" y="3176775"/>
            <a:ext cx="6251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So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</a:rPr>
              <a:t>far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, so </a:t>
            </a:r>
            <a:r>
              <a:rPr lang="es-ES" sz="6000" b="1" dirty="0" err="1">
                <a:solidFill>
                  <a:schemeClr val="accent1">
                    <a:lumMod val="75000"/>
                  </a:schemeClr>
                </a:solidFill>
              </a:rPr>
              <a:t>good</a:t>
            </a:r>
            <a:r>
              <a:rPr lang="es-ES" sz="6000" b="1" dirty="0">
                <a:solidFill>
                  <a:schemeClr val="accent1">
                    <a:lumMod val="75000"/>
                  </a:schemeClr>
                </a:solidFill>
              </a:rPr>
              <a:t>!!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38527" y="5954481"/>
            <a:ext cx="11573427" cy="7633526"/>
            <a:chOff x="6438527" y="5954481"/>
            <a:chExt cx="11573427" cy="7633526"/>
          </a:xfrm>
        </p:grpSpPr>
        <p:sp>
          <p:nvSpPr>
            <p:cNvPr id="6" name="TextBox 5"/>
            <p:cNvSpPr txBox="1"/>
            <p:nvPr/>
          </p:nvSpPr>
          <p:spPr>
            <a:xfrm>
              <a:off x="8501800" y="5954481"/>
              <a:ext cx="59298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7200" b="1" dirty="0" err="1">
                  <a:solidFill>
                    <a:schemeClr val="accent4">
                      <a:lumMod val="75000"/>
                    </a:schemeClr>
                  </a:solidFill>
                </a:rPr>
                <a:t>Callback</a:t>
              </a:r>
              <a:r>
                <a:rPr lang="es-ES" sz="7200" b="1" dirty="0">
                  <a:solidFill>
                    <a:schemeClr val="accent4">
                      <a:lumMod val="75000"/>
                    </a:schemeClr>
                  </a:solidFill>
                </a:rPr>
                <a:t> </a:t>
              </a:r>
              <a:r>
                <a:rPr lang="es-ES" sz="7200" b="1" dirty="0" err="1">
                  <a:solidFill>
                    <a:schemeClr val="accent4">
                      <a:lumMod val="75000"/>
                    </a:schemeClr>
                  </a:solidFill>
                </a:rPr>
                <a:t>Hell</a:t>
              </a:r>
              <a:endParaRPr lang="es-ES" sz="72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pic>
          <p:nvPicPr>
            <p:cNvPr id="1026" name="Picture 2" descr="Resultado de imagen para callback hell examp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8527" y="7317455"/>
              <a:ext cx="11573427" cy="627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71645" y="483017"/>
            <a:ext cx="7034454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Callback Hell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76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96"/>
          <p:cNvSpPr txBox="1">
            <a:spLocks/>
          </p:cNvSpPr>
          <p:nvPr/>
        </p:nvSpPr>
        <p:spPr>
          <a:xfrm>
            <a:off x="1356529" y="1459671"/>
            <a:ext cx="22345428" cy="644744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4450"/>
          </a:sp3d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</a:rPr>
              <a:t>element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.addEventListener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‘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keyup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</a:rPr>
              <a:t>’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,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keyupHandler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marL="0" indent="0">
              <a:buNone/>
            </a:pPr>
            <a:endParaRPr lang="es-ES" sz="4000" dirty="0">
              <a:solidFill>
                <a:srgbClr val="3B3B3B"/>
              </a:solidFill>
              <a:latin typeface="Consolas"/>
              <a:ea typeface="Consolas"/>
              <a:cs typeface="Consolas"/>
            </a:endParaRPr>
          </a:p>
          <a:p>
            <a:pPr marL="0" indent="0">
              <a:buNone/>
            </a:pPr>
            <a:r>
              <a:rPr lang="es-ES" sz="4000" dirty="0" err="1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function</a:t>
            </a:r>
            <a:r>
              <a:rPr lang="es-ES" sz="4000" dirty="0">
                <a:solidFill>
                  <a:srgbClr val="0070C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keyupHandler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(e: 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KeyboardEvent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//do 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es-ES" sz="40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ES" sz="4000" dirty="0" err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stuff</a:t>
            </a:r>
            <a:endParaRPr lang="es-ES" sz="4000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es-ES" sz="28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577541" y="7683238"/>
            <a:ext cx="22604705" cy="5568842"/>
            <a:chOff x="-577541" y="7683238"/>
            <a:chExt cx="22604705" cy="5568842"/>
          </a:xfrm>
        </p:grpSpPr>
        <p:sp>
          <p:nvSpPr>
            <p:cNvPr id="22" name="TextBox 21"/>
            <p:cNvSpPr txBox="1"/>
            <p:nvPr/>
          </p:nvSpPr>
          <p:spPr>
            <a:xfrm>
              <a:off x="-577541" y="8245292"/>
              <a:ext cx="16138618" cy="2717824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lvl="3">
                <a:lnSpc>
                  <a:spcPct val="200000"/>
                </a:lnSpc>
              </a:pPr>
              <a:r>
                <a:rPr lang="en-US" sz="9600" dirty="0">
                  <a:solidFill>
                    <a:schemeClr val="accent4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Memory leaks </a:t>
              </a:r>
            </a:p>
          </p:txBody>
        </p:sp>
        <p:pic>
          <p:nvPicPr>
            <p:cNvPr id="1026" name="Picture 2" descr="Image result for memory lea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8627" y="7683238"/>
              <a:ext cx="10028537" cy="5568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2208" y="483017"/>
            <a:ext cx="783332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Event emitters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1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545534" y="8820345"/>
            <a:ext cx="16138618" cy="3807096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handle more than one result</a:t>
            </a:r>
          </a:p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retry from failure</a:t>
            </a:r>
          </a:p>
          <a:p>
            <a:pPr lvl="4">
              <a:lnSpc>
                <a:spcPct val="150000"/>
              </a:lnSpc>
            </a:pPr>
            <a:r>
              <a:rPr lang="en-US" sz="5400" dirty="0">
                <a:solidFill>
                  <a:schemeClr val="accent4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Cannot be cancelled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1" y="2585413"/>
            <a:ext cx="16059766" cy="5062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3882" y="483017"/>
            <a:ext cx="496997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Promises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09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0" y="2263985"/>
            <a:ext cx="19032183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b="1" dirty="0">
                <a:solidFill>
                  <a:srgbClr val="1EA185"/>
                </a:solidFill>
                <a:latin typeface="Lato" charset="0"/>
                <a:ea typeface="Lato" charset="0"/>
                <a:cs typeface="Lato" charset="0"/>
              </a:rPr>
              <a:t>Resolve all problems described above and more: </a:t>
            </a:r>
            <a:endParaRPr lang="en-US" b="1" dirty="0">
              <a:solidFill>
                <a:srgbClr val="1EA185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88000" y="4170646"/>
            <a:ext cx="20999874" cy="714005"/>
            <a:chOff x="3377776" y="3306566"/>
            <a:chExt cx="20999874" cy="714005"/>
          </a:xfrm>
        </p:grpSpPr>
        <p:sp>
          <p:nvSpPr>
            <p:cNvPr id="24" name="Oval 23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Focuses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on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propagating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changes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without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having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to </a:t>
              </a:r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explecity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how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the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propagation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happens</a:t>
              </a:r>
              <a:endParaRPr lang="es-ES" sz="3200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88000" y="5546322"/>
            <a:ext cx="20999874" cy="714005"/>
            <a:chOff x="3377776" y="3306566"/>
            <a:chExt cx="20999874" cy="714005"/>
          </a:xfrm>
        </p:grpSpPr>
        <p:sp>
          <p:nvSpPr>
            <p:cNvPr id="27" name="Oval 2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Event-based</a:t>
              </a:r>
              <a:endParaRPr lang="es-ES" sz="3200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088000" y="6921998"/>
            <a:ext cx="20999874" cy="714005"/>
            <a:chOff x="3377776" y="3306566"/>
            <a:chExt cx="20999874" cy="714005"/>
          </a:xfrm>
        </p:grpSpPr>
        <p:sp>
          <p:nvSpPr>
            <p:cNvPr id="33" name="Oval 32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All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is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viewed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as a </a:t>
              </a:r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flow</a:t>
              </a:r>
              <a:r>
                <a:rPr lang="es-ES" sz="3200" b="1" dirty="0">
                  <a:latin typeface="Lato" charset="0"/>
                  <a:ea typeface="Lato" charset="0"/>
                  <a:cs typeface="Lato" charset="0"/>
                </a:rPr>
                <a:t> of data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, </a:t>
              </a:r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instead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of </a:t>
              </a:r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the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traditional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flow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control</a:t>
              </a:r>
              <a:endParaRPr lang="es-ES" sz="3200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88000" y="8297674"/>
            <a:ext cx="20999874" cy="714005"/>
            <a:chOff x="3377776" y="3306566"/>
            <a:chExt cx="20999874" cy="714005"/>
          </a:xfrm>
        </p:grpSpPr>
        <p:sp>
          <p:nvSpPr>
            <p:cNvPr id="47" name="Oval 4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Abstracts out the notion of </a:t>
              </a:r>
              <a:r>
                <a:rPr lang="en-US" sz="3200" b="1" dirty="0">
                  <a:latin typeface="Lato" charset="0"/>
                  <a:ea typeface="Lato" charset="0"/>
                  <a:cs typeface="Lato" charset="0"/>
                </a:rPr>
                <a:t>latency </a:t>
              </a: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because we can </a:t>
              </a:r>
              <a:r>
                <a:rPr lang="en-US" sz="3200" b="1" dirty="0">
                  <a:latin typeface="Lato" charset="0"/>
                  <a:ea typeface="Lato" charset="0"/>
                  <a:cs typeface="Lato" charset="0"/>
                </a:rPr>
                <a:t>model solutions using a sequence of steps</a:t>
              </a:r>
              <a:endParaRPr lang="en-US" sz="2000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088000" y="9525789"/>
            <a:ext cx="20999874" cy="714005"/>
            <a:chOff x="3377776" y="3306566"/>
            <a:chExt cx="20999874" cy="714005"/>
          </a:xfrm>
        </p:grpSpPr>
        <p:sp>
          <p:nvSpPr>
            <p:cNvPr id="57" name="Oval 56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Powerful </a:t>
              </a:r>
              <a:r>
                <a:rPr lang="en-US" sz="3200" b="1" dirty="0">
                  <a:latin typeface="Lato" charset="0"/>
                  <a:ea typeface="Lato" charset="0"/>
                  <a:cs typeface="Lato" charset="0"/>
                </a:rPr>
                <a:t>composition</a:t>
              </a: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 and </a:t>
              </a:r>
              <a:r>
                <a:rPr lang="en-US" sz="3200" b="1" dirty="0">
                  <a:latin typeface="Lato" charset="0"/>
                  <a:ea typeface="Lato" charset="0"/>
                  <a:cs typeface="Lato" charset="0"/>
                </a:rPr>
                <a:t>aggregation</a:t>
              </a: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n-US" sz="3200" b="1" dirty="0">
                  <a:latin typeface="Lato" charset="0"/>
                  <a:ea typeface="Lato" charset="0"/>
                  <a:cs typeface="Lato" charset="0"/>
                </a:rPr>
                <a:t>of</a:t>
              </a: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n-US" sz="3200" b="1" dirty="0">
                  <a:latin typeface="Lato" charset="0"/>
                  <a:ea typeface="Lato" charset="0"/>
                  <a:cs typeface="Lato" charset="0"/>
                </a:rPr>
                <a:t>streams</a:t>
              </a:r>
              <a:endParaRPr lang="en-US" sz="2000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088000" y="10768774"/>
            <a:ext cx="20999874" cy="714005"/>
            <a:chOff x="3377776" y="3306566"/>
            <a:chExt cx="20999874" cy="714005"/>
          </a:xfrm>
        </p:grpSpPr>
        <p:sp>
          <p:nvSpPr>
            <p:cNvPr id="60" name="Oval 59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Good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fit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dirty="0" err="1">
                  <a:latin typeface="Lato" charset="0"/>
                  <a:ea typeface="Lato" charset="0"/>
                  <a:cs typeface="Lato" charset="0"/>
                </a:rPr>
                <a:t>for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concurrent</a:t>
              </a:r>
              <a:r>
                <a:rPr lang="es-ES" sz="3200" b="1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dirty="0">
                  <a:latin typeface="Lato" charset="0"/>
                  <a:ea typeface="Lato" charset="0"/>
                  <a:cs typeface="Lato" charset="0"/>
                </a:rPr>
                <a:t>and</a:t>
              </a:r>
              <a:r>
                <a:rPr lang="es-ES" sz="3200" b="1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event-driven</a:t>
              </a:r>
              <a:r>
                <a:rPr lang="es-ES" sz="3200" b="1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systems</a:t>
              </a:r>
              <a:endParaRPr lang="es-ES" sz="3200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088000" y="12146313"/>
            <a:ext cx="20999874" cy="714005"/>
            <a:chOff x="3377776" y="3306566"/>
            <a:chExt cx="20999874" cy="714005"/>
          </a:xfrm>
        </p:grpSpPr>
        <p:sp>
          <p:nvSpPr>
            <p:cNvPr id="63" name="Oval 62"/>
            <p:cNvSpPr/>
            <p:nvPr/>
          </p:nvSpPr>
          <p:spPr bwMode="auto">
            <a:xfrm>
              <a:off x="3377776" y="3441120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anchor="ctr" anchorCtr="0"/>
            <a:lstStyle/>
            <a:p>
              <a:pPr algn="ctr">
                <a:defRPr/>
              </a:pPr>
              <a:endParaRPr lang="en-US" sz="32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40052" y="3306566"/>
              <a:ext cx="20237598" cy="714005"/>
            </a:xfrm>
            <a:prstGeom prst="rect">
              <a:avLst/>
            </a:prstGeom>
            <a:noFill/>
          </p:spPr>
          <p:txBody>
            <a:bodyPr wrap="square" lIns="72000" tIns="109710" rIns="219419" bIns="109710" rtlCol="0" anchor="ctr" anchorCtr="0">
              <a:spAutoFit/>
            </a:bodyPr>
            <a:lstStyle/>
            <a:p>
              <a:r>
                <a:rPr lang="es-ES" sz="3200" b="1" dirty="0" err="1">
                  <a:latin typeface="Lato" charset="0"/>
                  <a:ea typeface="Lato" charset="0"/>
                  <a:cs typeface="Lato" charset="0"/>
                </a:rPr>
                <a:t>Easy</a:t>
              </a:r>
              <a:r>
                <a:rPr lang="es-ES" sz="3200" b="1" dirty="0">
                  <a:latin typeface="Lato" charset="0"/>
                  <a:ea typeface="Lato" charset="0"/>
                  <a:cs typeface="Lato" charset="0"/>
                </a:rPr>
                <a:t> to test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399481" y="483017"/>
            <a:ext cx="11578774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Reactive Programming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0962121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51" y="-10477176"/>
            <a:ext cx="14376112" cy="935998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65018" y="6844145"/>
            <a:ext cx="22970837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2053453" y="281463"/>
            <a:ext cx="27709" cy="1296348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38255" y="6197814"/>
            <a:ext cx="3409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Lato Medium" charset="0"/>
                <a:ea typeface="Lato Medium" charset="0"/>
                <a:cs typeface="Lato Medium" charset="0"/>
              </a:rPr>
              <a:t>Synchronous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52706" y="6197813"/>
            <a:ext cx="37337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Lato Medium" charset="0"/>
                <a:ea typeface="Lato Medium" charset="0"/>
                <a:cs typeface="Lato Medium" charset="0"/>
              </a:rPr>
              <a:t>Asynchronous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0649037" y="3083940"/>
            <a:ext cx="2252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Lato Medium" charset="0"/>
                <a:ea typeface="Lato Medium" charset="0"/>
                <a:cs typeface="Lato Medium" charset="0"/>
              </a:rPr>
              <a:t>Multiple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0939182" y="9949984"/>
            <a:ext cx="1672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Lato Medium" charset="0"/>
                <a:ea typeface="Lato Medium" charset="0"/>
                <a:cs typeface="Lato Medium" charset="0"/>
              </a:rPr>
              <a:t>Single</a:t>
            </a:r>
            <a:endParaRPr lang="en-US" sz="4400" dirty="0"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03506" y="2743164"/>
            <a:ext cx="52790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Generator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11329" y="2737090"/>
            <a:ext cx="37160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Stream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07766" y="9436620"/>
            <a:ext cx="45833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accent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Function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043563" y="9436620"/>
            <a:ext cx="42194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accent1">
                    <a:lumMod val="75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Promise</a:t>
            </a:r>
            <a:endParaRPr lang="en-US" sz="4400" dirty="0">
              <a:solidFill>
                <a:schemeClr val="accent1">
                  <a:lumMod val="75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19710922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897667" y="6739674"/>
            <a:ext cx="2244525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PULL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94902" y="483017"/>
            <a:ext cx="618787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Pull vs Push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955438" y="3340691"/>
            <a:ext cx="5394565" cy="21220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0" name="Oval 19"/>
          <p:cNvSpPr/>
          <p:nvPr/>
        </p:nvSpPr>
        <p:spPr>
          <a:xfrm>
            <a:off x="10231021" y="3874070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2053300" y="3890594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3875579" y="3889865"/>
            <a:ext cx="1175074" cy="117538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 dirty="0"/>
          </a:p>
        </p:txBody>
      </p:sp>
      <p:sp>
        <p:nvSpPr>
          <p:cNvPr id="23" name="Arrow: Down 2"/>
          <p:cNvSpPr/>
          <p:nvPr/>
        </p:nvSpPr>
        <p:spPr>
          <a:xfrm rot="10800000">
            <a:off x="12086812" y="10198616"/>
            <a:ext cx="1277457" cy="1632465"/>
          </a:xfrm>
          <a:prstGeom prst="downArrow">
            <a:avLst>
              <a:gd name="adj1" fmla="val 38567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4" name="Group 23"/>
          <p:cNvGrpSpPr/>
          <p:nvPr/>
        </p:nvGrpSpPr>
        <p:grpSpPr>
          <a:xfrm>
            <a:off x="8963495" y="9345128"/>
            <a:ext cx="7262867" cy="4180859"/>
            <a:chOff x="5898415" y="1976415"/>
            <a:chExt cx="5654530" cy="3255020"/>
          </a:xfrm>
        </p:grpSpPr>
        <p:sp>
          <p:nvSpPr>
            <p:cNvPr id="25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6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7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8" name="Freeform 48"/>
            <p:cNvSpPr>
              <a:spLocks/>
            </p:cNvSpPr>
            <p:nvPr/>
          </p:nvSpPr>
          <p:spPr bwMode="auto">
            <a:xfrm>
              <a:off x="6471923" y="1992528"/>
              <a:ext cx="4552623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9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0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1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charset="0"/>
              </a:endParaRPr>
            </a:p>
          </p:txBody>
        </p:sp>
        <p:sp>
          <p:nvSpPr>
            <p:cNvPr id="32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charset="0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sp>
        <p:nvSpPr>
          <p:cNvPr id="34" name="Arrow: Down 29"/>
          <p:cNvSpPr/>
          <p:nvPr/>
        </p:nvSpPr>
        <p:spPr>
          <a:xfrm>
            <a:off x="11844471" y="3460373"/>
            <a:ext cx="1478462" cy="1882734"/>
          </a:xfrm>
          <a:prstGeom prst="downArrow">
            <a:avLst>
              <a:gd name="adj1" fmla="val 31102"/>
              <a:gd name="adj2" fmla="val 50000"/>
            </a:avLst>
          </a:prstGeom>
          <a:solidFill>
            <a:srgbClr val="309583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Oval 34"/>
          <p:cNvSpPr/>
          <p:nvPr/>
        </p:nvSpPr>
        <p:spPr>
          <a:xfrm rot="16200000" flipH="1">
            <a:off x="9994031" y="10451512"/>
            <a:ext cx="441758" cy="442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16200000" flipH="1">
            <a:off x="9993047" y="11143487"/>
            <a:ext cx="441756" cy="4420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rot="16200000" flipH="1">
            <a:off x="9994030" y="9763048"/>
            <a:ext cx="441758" cy="442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294302" y="9879864"/>
            <a:ext cx="4887072" cy="203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294302" y="10579467"/>
            <a:ext cx="4887072" cy="203335"/>
          </a:xfrm>
          <a:prstGeom prst="rect">
            <a:avLst/>
          </a:prstGeom>
          <a:solidFill>
            <a:srgbClr val="9BB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294302" y="11261894"/>
            <a:ext cx="4887072" cy="203335"/>
          </a:xfrm>
          <a:prstGeom prst="rect">
            <a:avLst/>
          </a:prstGeom>
          <a:solidFill>
            <a:srgbClr val="F2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41" name="Rectangle: Rounded Corners 4"/>
          <p:cNvSpPr/>
          <p:nvPr/>
        </p:nvSpPr>
        <p:spPr>
          <a:xfrm>
            <a:off x="11602570" y="12425385"/>
            <a:ext cx="1930913" cy="5414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err="1"/>
              <a:t>update</a:t>
            </a:r>
            <a:r>
              <a:rPr lang="es-ES" sz="2800" dirty="0"/>
              <a:t> </a:t>
            </a:r>
            <a:endParaRPr lang="es-ES" sz="16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13165056" y="12540802"/>
            <a:ext cx="315757" cy="315757"/>
            <a:chOff x="2647638" y="11476598"/>
            <a:chExt cx="156334" cy="156334"/>
          </a:xfrm>
        </p:grpSpPr>
        <p:sp>
          <p:nvSpPr>
            <p:cNvPr id="43" name="Oval 42"/>
            <p:cNvSpPr/>
            <p:nvPr/>
          </p:nvSpPr>
          <p:spPr>
            <a:xfrm>
              <a:off x="2647638" y="11476598"/>
              <a:ext cx="156334" cy="1563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Oval 43"/>
            <p:cNvSpPr/>
            <p:nvPr/>
          </p:nvSpPr>
          <p:spPr>
            <a:xfrm>
              <a:off x="2673551" y="11502511"/>
              <a:ext cx="104507" cy="104507"/>
            </a:xfrm>
            <a:prstGeom prst="ellipse">
              <a:avLst/>
            </a:prstGeom>
            <a:solidFill>
              <a:srgbClr val="333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5" name="Oval 44"/>
          <p:cNvSpPr/>
          <p:nvPr/>
        </p:nvSpPr>
        <p:spPr>
          <a:xfrm rot="16200000" flipH="1">
            <a:off x="9993046" y="11829738"/>
            <a:ext cx="441756" cy="44206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294301" y="11948145"/>
            <a:ext cx="4887072" cy="20333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Lato Heavy" charset="0"/>
              <a:ea typeface="Lato Heavy" charset="0"/>
              <a:cs typeface="Lato Heavy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235792" y="9920557"/>
            <a:ext cx="2810090" cy="2810090"/>
            <a:chOff x="28144000" y="10283373"/>
            <a:chExt cx="7894459" cy="7894459"/>
          </a:xfrm>
        </p:grpSpPr>
        <p:sp>
          <p:nvSpPr>
            <p:cNvPr id="48" name="Oval 47"/>
            <p:cNvSpPr/>
            <p:nvPr/>
          </p:nvSpPr>
          <p:spPr>
            <a:xfrm>
              <a:off x="28144000" y="10283373"/>
              <a:ext cx="7894459" cy="7894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8144000" y="10283373"/>
              <a:ext cx="7842896" cy="7842894"/>
              <a:chOff x="15986045" y="3460373"/>
              <a:chExt cx="7842896" cy="7842894"/>
            </a:xfrm>
          </p:grpSpPr>
          <p:sp>
            <p:nvSpPr>
              <p:cNvPr id="50" name="Freeform 49"/>
              <p:cNvSpPr>
                <a:spLocks noChangeArrowheads="1"/>
              </p:cNvSpPr>
              <p:nvPr/>
            </p:nvSpPr>
            <p:spPr bwMode="auto">
              <a:xfrm>
                <a:off x="15986045" y="6149673"/>
                <a:ext cx="3340196" cy="5041096"/>
              </a:xfrm>
              <a:custGeom>
                <a:avLst/>
                <a:gdLst>
                  <a:gd name="T0" fmla="*/ 4082 w 5501"/>
                  <a:gd name="T1" fmla="*/ 6456 h 8297"/>
                  <a:gd name="T2" fmla="*/ 4082 w 5501"/>
                  <a:gd name="T3" fmla="*/ 6456 h 8297"/>
                  <a:gd name="T4" fmla="*/ 5500 w 5501"/>
                  <a:gd name="T5" fmla="*/ 4237 h 8297"/>
                  <a:gd name="T6" fmla="*/ 4254 w 5501"/>
                  <a:gd name="T7" fmla="*/ 3014 h 8297"/>
                  <a:gd name="T8" fmla="*/ 4043 w 5501"/>
                  <a:gd name="T9" fmla="*/ 2024 h 8297"/>
                  <a:gd name="T10" fmla="*/ 4043 w 5501"/>
                  <a:gd name="T11" fmla="*/ 2024 h 8297"/>
                  <a:gd name="T12" fmla="*/ 2024 w 5501"/>
                  <a:gd name="T13" fmla="*/ 0 h 8297"/>
                  <a:gd name="T14" fmla="*/ 0 w 5501"/>
                  <a:gd name="T15" fmla="*/ 2024 h 8297"/>
                  <a:gd name="T16" fmla="*/ 0 w 5501"/>
                  <a:gd name="T17" fmla="*/ 2024 h 8297"/>
                  <a:gd name="T18" fmla="*/ 212 w 5501"/>
                  <a:gd name="T19" fmla="*/ 3665 h 8297"/>
                  <a:gd name="T20" fmla="*/ 3396 w 5501"/>
                  <a:gd name="T21" fmla="*/ 7713 h 8297"/>
                  <a:gd name="T22" fmla="*/ 4917 w 5501"/>
                  <a:gd name="T23" fmla="*/ 8296 h 8297"/>
                  <a:gd name="T24" fmla="*/ 4082 w 5501"/>
                  <a:gd name="T25" fmla="*/ 6456 h 8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01" h="8297">
                    <a:moveTo>
                      <a:pt x="4082" y="6456"/>
                    </a:moveTo>
                    <a:lnTo>
                      <a:pt x="4082" y="6456"/>
                    </a:lnTo>
                    <a:cubicBezTo>
                      <a:pt x="4082" y="5478"/>
                      <a:pt x="4665" y="4626"/>
                      <a:pt x="5500" y="4237"/>
                    </a:cubicBezTo>
                    <a:cubicBezTo>
                      <a:pt x="4945" y="4003"/>
                      <a:pt x="4500" y="3563"/>
                      <a:pt x="4254" y="3014"/>
                    </a:cubicBezTo>
                    <a:cubicBezTo>
                      <a:pt x="4117" y="2710"/>
                      <a:pt x="4043" y="2379"/>
                      <a:pt x="4043" y="2024"/>
                    </a:cubicBezTo>
                    <a:lnTo>
                      <a:pt x="4043" y="2024"/>
                    </a:lnTo>
                    <a:cubicBezTo>
                      <a:pt x="4043" y="909"/>
                      <a:pt x="3139" y="0"/>
                      <a:pt x="2024" y="0"/>
                    </a:cubicBezTo>
                    <a:cubicBezTo>
                      <a:pt x="904" y="0"/>
                      <a:pt x="0" y="909"/>
                      <a:pt x="0" y="2024"/>
                    </a:cubicBezTo>
                    <a:lnTo>
                      <a:pt x="0" y="2024"/>
                    </a:lnTo>
                    <a:cubicBezTo>
                      <a:pt x="0" y="2590"/>
                      <a:pt x="74" y="3139"/>
                      <a:pt x="212" y="3665"/>
                    </a:cubicBezTo>
                    <a:cubicBezTo>
                      <a:pt x="669" y="5415"/>
                      <a:pt x="1841" y="6873"/>
                      <a:pt x="3396" y="7713"/>
                    </a:cubicBezTo>
                    <a:cubicBezTo>
                      <a:pt x="3871" y="7965"/>
                      <a:pt x="4379" y="8165"/>
                      <a:pt x="4917" y="8296"/>
                    </a:cubicBezTo>
                    <a:cubicBezTo>
                      <a:pt x="4402" y="7845"/>
                      <a:pt x="4082" y="7187"/>
                      <a:pt x="4082" y="645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  <p:sp>
            <p:nvSpPr>
              <p:cNvPr id="51" name="Freeform 50"/>
              <p:cNvSpPr>
                <a:spLocks noChangeArrowheads="1"/>
              </p:cNvSpPr>
              <p:nvPr/>
            </p:nvSpPr>
            <p:spPr bwMode="auto">
              <a:xfrm>
                <a:off x="20515533" y="3591622"/>
                <a:ext cx="3313408" cy="4960738"/>
              </a:xfrm>
              <a:custGeom>
                <a:avLst/>
                <a:gdLst>
                  <a:gd name="T0" fmla="*/ 5449 w 5456"/>
                  <a:gd name="T1" fmla="*/ 6021 h 8166"/>
                  <a:gd name="T2" fmla="*/ 5449 w 5456"/>
                  <a:gd name="T3" fmla="*/ 6021 h 8166"/>
                  <a:gd name="T4" fmla="*/ 5209 w 5456"/>
                  <a:gd name="T5" fmla="*/ 4466 h 8166"/>
                  <a:gd name="T6" fmla="*/ 2281 w 5456"/>
                  <a:gd name="T7" fmla="*/ 681 h 8166"/>
                  <a:gd name="T8" fmla="*/ 675 w 5456"/>
                  <a:gd name="T9" fmla="*/ 0 h 8166"/>
                  <a:gd name="T10" fmla="*/ 1469 w 5456"/>
                  <a:gd name="T11" fmla="*/ 1807 h 8166"/>
                  <a:gd name="T12" fmla="*/ 0 w 5456"/>
                  <a:gd name="T13" fmla="*/ 4042 h 8166"/>
                  <a:gd name="T14" fmla="*/ 114 w 5456"/>
                  <a:gd name="T15" fmla="*/ 4100 h 8166"/>
                  <a:gd name="T16" fmla="*/ 1177 w 5456"/>
                  <a:gd name="T17" fmla="*/ 5204 h 8166"/>
                  <a:gd name="T18" fmla="*/ 1406 w 5456"/>
                  <a:gd name="T19" fmla="*/ 6141 h 8166"/>
                  <a:gd name="T20" fmla="*/ 1412 w 5456"/>
                  <a:gd name="T21" fmla="*/ 6141 h 8166"/>
                  <a:gd name="T22" fmla="*/ 3431 w 5456"/>
                  <a:gd name="T23" fmla="*/ 8165 h 8166"/>
                  <a:gd name="T24" fmla="*/ 5455 w 5456"/>
                  <a:gd name="T25" fmla="*/ 6181 h 8166"/>
                  <a:gd name="T26" fmla="*/ 5455 w 5456"/>
                  <a:gd name="T27" fmla="*/ 6141 h 8166"/>
                  <a:gd name="T28" fmla="*/ 5449 w 5456"/>
                  <a:gd name="T29" fmla="*/ 6021 h 8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56" h="8166">
                    <a:moveTo>
                      <a:pt x="5449" y="6021"/>
                    </a:moveTo>
                    <a:lnTo>
                      <a:pt x="5449" y="6021"/>
                    </a:lnTo>
                    <a:cubicBezTo>
                      <a:pt x="5432" y="5484"/>
                      <a:pt x="5352" y="4963"/>
                      <a:pt x="5209" y="4466"/>
                    </a:cubicBezTo>
                    <a:cubicBezTo>
                      <a:pt x="4751" y="2859"/>
                      <a:pt x="3688" y="1510"/>
                      <a:pt x="2281" y="681"/>
                    </a:cubicBezTo>
                    <a:cubicBezTo>
                      <a:pt x="1784" y="383"/>
                      <a:pt x="1246" y="155"/>
                      <a:pt x="675" y="0"/>
                    </a:cubicBezTo>
                    <a:cubicBezTo>
                      <a:pt x="1166" y="452"/>
                      <a:pt x="1469" y="1093"/>
                      <a:pt x="1469" y="1807"/>
                    </a:cubicBezTo>
                    <a:cubicBezTo>
                      <a:pt x="1469" y="2807"/>
                      <a:pt x="863" y="3665"/>
                      <a:pt x="0" y="4042"/>
                    </a:cubicBezTo>
                    <a:cubicBezTo>
                      <a:pt x="40" y="4060"/>
                      <a:pt x="80" y="4083"/>
                      <a:pt x="114" y="4100"/>
                    </a:cubicBezTo>
                    <a:cubicBezTo>
                      <a:pt x="577" y="4340"/>
                      <a:pt x="955" y="4728"/>
                      <a:pt x="1177" y="5204"/>
                    </a:cubicBezTo>
                    <a:cubicBezTo>
                      <a:pt x="1315" y="5489"/>
                      <a:pt x="1395" y="5804"/>
                      <a:pt x="1406" y="6141"/>
                    </a:cubicBezTo>
                    <a:cubicBezTo>
                      <a:pt x="1412" y="6141"/>
                      <a:pt x="1412" y="6141"/>
                      <a:pt x="1412" y="6141"/>
                    </a:cubicBezTo>
                    <a:cubicBezTo>
                      <a:pt x="1412" y="7256"/>
                      <a:pt x="2316" y="8165"/>
                      <a:pt x="3431" y="8165"/>
                    </a:cubicBezTo>
                    <a:cubicBezTo>
                      <a:pt x="4534" y="8165"/>
                      <a:pt x="5432" y="7279"/>
                      <a:pt x="5455" y="6181"/>
                    </a:cubicBezTo>
                    <a:cubicBezTo>
                      <a:pt x="5455" y="6170"/>
                      <a:pt x="5455" y="6153"/>
                      <a:pt x="5455" y="6141"/>
                    </a:cubicBezTo>
                    <a:cubicBezTo>
                      <a:pt x="5455" y="6101"/>
                      <a:pt x="5455" y="6061"/>
                      <a:pt x="5449" y="602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  <p:sp>
            <p:nvSpPr>
              <p:cNvPr id="52" name="Freeform 51"/>
              <p:cNvSpPr>
                <a:spLocks noChangeArrowheads="1"/>
              </p:cNvSpPr>
              <p:nvPr/>
            </p:nvSpPr>
            <p:spPr bwMode="auto">
              <a:xfrm>
                <a:off x="16114617" y="3460373"/>
                <a:ext cx="5035740" cy="3321445"/>
              </a:xfrm>
              <a:custGeom>
                <a:avLst/>
                <a:gdLst>
                  <a:gd name="T0" fmla="*/ 6323 w 8291"/>
                  <a:gd name="T1" fmla="*/ 0 h 5467"/>
                  <a:gd name="T2" fmla="*/ 6323 w 8291"/>
                  <a:gd name="T3" fmla="*/ 0 h 5467"/>
                  <a:gd name="T4" fmla="*/ 6312 w 8291"/>
                  <a:gd name="T5" fmla="*/ 0 h 5467"/>
                  <a:gd name="T6" fmla="*/ 6272 w 8291"/>
                  <a:gd name="T7" fmla="*/ 0 h 5467"/>
                  <a:gd name="T8" fmla="*/ 6260 w 8291"/>
                  <a:gd name="T9" fmla="*/ 0 h 5467"/>
                  <a:gd name="T10" fmla="*/ 6243 w 8291"/>
                  <a:gd name="T11" fmla="*/ 0 h 5467"/>
                  <a:gd name="T12" fmla="*/ 4643 w 8291"/>
                  <a:gd name="T13" fmla="*/ 200 h 5467"/>
                  <a:gd name="T14" fmla="*/ 348 w 8291"/>
                  <a:gd name="T15" fmla="*/ 3825 h 5467"/>
                  <a:gd name="T16" fmla="*/ 0 w 8291"/>
                  <a:gd name="T17" fmla="*/ 4814 h 5467"/>
                  <a:gd name="T18" fmla="*/ 1812 w 8291"/>
                  <a:gd name="T19" fmla="*/ 4014 h 5467"/>
                  <a:gd name="T20" fmla="*/ 4042 w 8291"/>
                  <a:gd name="T21" fmla="*/ 5466 h 5467"/>
                  <a:gd name="T22" fmla="*/ 5265 w 8291"/>
                  <a:gd name="T23" fmla="*/ 4248 h 5467"/>
                  <a:gd name="T24" fmla="*/ 6243 w 8291"/>
                  <a:gd name="T25" fmla="*/ 4043 h 5467"/>
                  <a:gd name="T26" fmla="*/ 6312 w 8291"/>
                  <a:gd name="T27" fmla="*/ 4043 h 5467"/>
                  <a:gd name="T28" fmla="*/ 6312 w 8291"/>
                  <a:gd name="T29" fmla="*/ 4043 h 5467"/>
                  <a:gd name="T30" fmla="*/ 8290 w 8291"/>
                  <a:gd name="T31" fmla="*/ 2024 h 5467"/>
                  <a:gd name="T32" fmla="*/ 6323 w 8291"/>
                  <a:gd name="T33" fmla="*/ 0 h 5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291" h="5467">
                    <a:moveTo>
                      <a:pt x="6323" y="0"/>
                    </a:moveTo>
                    <a:lnTo>
                      <a:pt x="6323" y="0"/>
                    </a:lnTo>
                    <a:cubicBezTo>
                      <a:pt x="6318" y="0"/>
                      <a:pt x="6318" y="0"/>
                      <a:pt x="6312" y="0"/>
                    </a:cubicBezTo>
                    <a:cubicBezTo>
                      <a:pt x="6301" y="0"/>
                      <a:pt x="6284" y="0"/>
                      <a:pt x="6272" y="0"/>
                    </a:cubicBezTo>
                    <a:cubicBezTo>
                      <a:pt x="6266" y="0"/>
                      <a:pt x="6266" y="0"/>
                      <a:pt x="6260" y="0"/>
                    </a:cubicBezTo>
                    <a:cubicBezTo>
                      <a:pt x="6255" y="0"/>
                      <a:pt x="6249" y="0"/>
                      <a:pt x="6243" y="0"/>
                    </a:cubicBezTo>
                    <a:cubicBezTo>
                      <a:pt x="5688" y="0"/>
                      <a:pt x="5157" y="69"/>
                      <a:pt x="4643" y="200"/>
                    </a:cubicBezTo>
                    <a:cubicBezTo>
                      <a:pt x="2721" y="692"/>
                      <a:pt x="1143" y="2041"/>
                      <a:pt x="348" y="3825"/>
                    </a:cubicBezTo>
                    <a:cubicBezTo>
                      <a:pt x="205" y="4139"/>
                      <a:pt x="85" y="4471"/>
                      <a:pt x="0" y="4814"/>
                    </a:cubicBezTo>
                    <a:cubicBezTo>
                      <a:pt x="446" y="4323"/>
                      <a:pt x="1092" y="4014"/>
                      <a:pt x="1812" y="4014"/>
                    </a:cubicBezTo>
                    <a:cubicBezTo>
                      <a:pt x="2807" y="4014"/>
                      <a:pt x="3664" y="4609"/>
                      <a:pt x="4042" y="5466"/>
                    </a:cubicBezTo>
                    <a:cubicBezTo>
                      <a:pt x="4288" y="4923"/>
                      <a:pt x="4722" y="4488"/>
                      <a:pt x="5265" y="4248"/>
                    </a:cubicBezTo>
                    <a:cubicBezTo>
                      <a:pt x="5563" y="4117"/>
                      <a:pt x="5895" y="4043"/>
                      <a:pt x="6243" y="4043"/>
                    </a:cubicBezTo>
                    <a:cubicBezTo>
                      <a:pt x="6266" y="4043"/>
                      <a:pt x="6289" y="4043"/>
                      <a:pt x="6312" y="4043"/>
                    </a:cubicBezTo>
                    <a:lnTo>
                      <a:pt x="6312" y="4043"/>
                    </a:lnTo>
                    <a:cubicBezTo>
                      <a:pt x="7410" y="4020"/>
                      <a:pt x="8290" y="3122"/>
                      <a:pt x="8290" y="2024"/>
                    </a:cubicBezTo>
                    <a:cubicBezTo>
                      <a:pt x="8290" y="921"/>
                      <a:pt x="7415" y="28"/>
                      <a:pt x="6323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 dirty="0"/>
              </a:p>
            </p:txBody>
          </p:sp>
          <p:sp>
            <p:nvSpPr>
              <p:cNvPr id="53" name="Freeform 52"/>
              <p:cNvSpPr>
                <a:spLocks noChangeArrowheads="1"/>
              </p:cNvSpPr>
              <p:nvPr/>
            </p:nvSpPr>
            <p:spPr bwMode="auto">
              <a:xfrm>
                <a:off x="18723559" y="7949680"/>
                <a:ext cx="4998239" cy="3353587"/>
              </a:xfrm>
              <a:custGeom>
                <a:avLst/>
                <a:gdLst>
                  <a:gd name="T0" fmla="*/ 6382 w 8229"/>
                  <a:gd name="T1" fmla="*/ 1412 h 5519"/>
                  <a:gd name="T2" fmla="*/ 6382 w 8229"/>
                  <a:gd name="T3" fmla="*/ 1412 h 5519"/>
                  <a:gd name="T4" fmla="*/ 4175 w 8229"/>
                  <a:gd name="T5" fmla="*/ 0 h 5519"/>
                  <a:gd name="T6" fmla="*/ 2974 w 8229"/>
                  <a:gd name="T7" fmla="*/ 1246 h 5519"/>
                  <a:gd name="T8" fmla="*/ 2019 w 8229"/>
                  <a:gd name="T9" fmla="*/ 1475 h 5519"/>
                  <a:gd name="T10" fmla="*/ 2019 w 8229"/>
                  <a:gd name="T11" fmla="*/ 1475 h 5519"/>
                  <a:gd name="T12" fmla="*/ 0 w 8229"/>
                  <a:gd name="T13" fmla="*/ 3494 h 5519"/>
                  <a:gd name="T14" fmla="*/ 1991 w 8229"/>
                  <a:gd name="T15" fmla="*/ 5518 h 5519"/>
                  <a:gd name="T16" fmla="*/ 2019 w 8229"/>
                  <a:gd name="T17" fmla="*/ 5518 h 5519"/>
                  <a:gd name="T18" fmla="*/ 2128 w 8229"/>
                  <a:gd name="T19" fmla="*/ 5518 h 5519"/>
                  <a:gd name="T20" fmla="*/ 3688 w 8229"/>
                  <a:gd name="T21" fmla="*/ 5283 h 5519"/>
                  <a:gd name="T22" fmla="*/ 7891 w 8229"/>
                  <a:gd name="T23" fmla="*/ 1601 h 5519"/>
                  <a:gd name="T24" fmla="*/ 8228 w 8229"/>
                  <a:gd name="T25" fmla="*/ 566 h 5519"/>
                  <a:gd name="T26" fmla="*/ 6382 w 8229"/>
                  <a:gd name="T27" fmla="*/ 1412 h 5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29" h="5519">
                    <a:moveTo>
                      <a:pt x="6382" y="1412"/>
                    </a:moveTo>
                    <a:lnTo>
                      <a:pt x="6382" y="1412"/>
                    </a:lnTo>
                    <a:cubicBezTo>
                      <a:pt x="5410" y="1412"/>
                      <a:pt x="4563" y="834"/>
                      <a:pt x="4175" y="0"/>
                    </a:cubicBezTo>
                    <a:cubicBezTo>
                      <a:pt x="3940" y="549"/>
                      <a:pt x="3511" y="995"/>
                      <a:pt x="2974" y="1246"/>
                    </a:cubicBezTo>
                    <a:cubicBezTo>
                      <a:pt x="2682" y="1383"/>
                      <a:pt x="2362" y="1464"/>
                      <a:pt x="2019" y="1475"/>
                    </a:cubicBezTo>
                    <a:lnTo>
                      <a:pt x="2019" y="1475"/>
                    </a:lnTo>
                    <a:cubicBezTo>
                      <a:pt x="904" y="1475"/>
                      <a:pt x="0" y="2379"/>
                      <a:pt x="0" y="3494"/>
                    </a:cubicBezTo>
                    <a:cubicBezTo>
                      <a:pt x="0" y="4603"/>
                      <a:pt x="887" y="5501"/>
                      <a:pt x="1991" y="5518"/>
                    </a:cubicBezTo>
                    <a:cubicBezTo>
                      <a:pt x="2002" y="5518"/>
                      <a:pt x="2008" y="5518"/>
                      <a:pt x="2019" y="5518"/>
                    </a:cubicBezTo>
                    <a:cubicBezTo>
                      <a:pt x="2059" y="5518"/>
                      <a:pt x="2093" y="5518"/>
                      <a:pt x="2128" y="5518"/>
                    </a:cubicBezTo>
                    <a:cubicBezTo>
                      <a:pt x="2665" y="5501"/>
                      <a:pt x="3191" y="5420"/>
                      <a:pt x="3688" y="5283"/>
                    </a:cubicBezTo>
                    <a:cubicBezTo>
                      <a:pt x="5581" y="4751"/>
                      <a:pt x="7124" y="3385"/>
                      <a:pt x="7891" y="1601"/>
                    </a:cubicBezTo>
                    <a:cubicBezTo>
                      <a:pt x="8028" y="1269"/>
                      <a:pt x="8143" y="920"/>
                      <a:pt x="8228" y="566"/>
                    </a:cubicBezTo>
                    <a:cubicBezTo>
                      <a:pt x="7782" y="1080"/>
                      <a:pt x="7119" y="1412"/>
                      <a:pt x="6382" y="141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600"/>
              </a:p>
            </p:txBody>
          </p:sp>
        </p:grpSp>
      </p:grpSp>
      <p:sp>
        <p:nvSpPr>
          <p:cNvPr id="54" name="TextBox 53"/>
          <p:cNvSpPr txBox="1"/>
          <p:nvPr/>
        </p:nvSpPr>
        <p:spPr>
          <a:xfrm flipH="1">
            <a:off x="11197504" y="10742811"/>
            <a:ext cx="2916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err="1">
                <a:ln w="190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rPr>
              <a:t>Transform</a:t>
            </a:r>
            <a:endParaRPr lang="es-ES" sz="4000" b="1" dirty="0">
              <a:ln w="19050"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s-ES" sz="4000" b="1" dirty="0">
                <a:ln w="1905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8958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40349E-7 0.09745 L -9.40349E-7 -0.3480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0727E-8 9.25926E-7 L -3.90727E-8 0.2895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Rot by="43200000">
                                      <p:cBhvr>
                                        <p:cTn id="5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5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3" grpId="1" animBg="1"/>
      <p:bldP spid="34" grpId="0" animBg="1"/>
      <p:bldP spid="34" grpId="1" animBg="1"/>
      <p:bldP spid="34" grpId="2" animBg="1"/>
      <p:bldP spid="45" grpId="0" animBg="1"/>
      <p:bldP spid="46" grpId="0" animBg="1"/>
      <p:bldP spid="54" grpId="0"/>
      <p:bldP spid="54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897667" y="6739674"/>
            <a:ext cx="2483372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PUSH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94902" y="483017"/>
            <a:ext cx="618787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Pull vs Push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815" y="2956370"/>
            <a:ext cx="7306049" cy="93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79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0" y="5016410"/>
            <a:ext cx="3839990" cy="38399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339" y="7131771"/>
            <a:ext cx="9088224" cy="2222011"/>
          </a:xfrm>
          <a:prstGeom prst="rect">
            <a:avLst/>
          </a:prstGeom>
        </p:spPr>
      </p:pic>
      <p:pic>
        <p:nvPicPr>
          <p:cNvPr id="1028" name="Picture 4" descr="Image result for rxj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230" y="4266973"/>
            <a:ext cx="5338864" cy="533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44430" y="483017"/>
            <a:ext cx="9688834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Used Technologies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66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897667" y="6739674"/>
            <a:ext cx="2244525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PULL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94902" y="483017"/>
            <a:ext cx="618787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Pull vs Push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81" y="2865052"/>
            <a:ext cx="12505570" cy="1031094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97667" y="1929549"/>
            <a:ext cx="4597734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Get Tweets</a:t>
            </a:r>
          </a:p>
        </p:txBody>
      </p:sp>
    </p:spTree>
    <p:extLst>
      <p:ext uri="{BB962C8B-B14F-4D97-AF65-F5344CB8AC3E}">
        <p14:creationId xmlns:p14="http://schemas.microsoft.com/office/powerpoint/2010/main" val="1291245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/>
          <p:cNvSpPr txBox="1"/>
          <p:nvPr/>
        </p:nvSpPr>
        <p:spPr>
          <a:xfrm>
            <a:off x="897667" y="6739674"/>
            <a:ext cx="2483372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PUSH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94902" y="483017"/>
            <a:ext cx="618787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Pull vs Push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97538" y="-65298"/>
            <a:ext cx="41745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REACTIVE PROGRAMMING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743" y="1929549"/>
            <a:ext cx="9372668" cy="117864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7667" y="1929549"/>
            <a:ext cx="4597734" cy="110799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6600" b="1" dirty="0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Get Tweets</a:t>
            </a:r>
          </a:p>
        </p:txBody>
      </p:sp>
    </p:spTree>
    <p:extLst>
      <p:ext uri="{BB962C8B-B14F-4D97-AF65-F5344CB8AC3E}">
        <p14:creationId xmlns:p14="http://schemas.microsoft.com/office/powerpoint/2010/main" val="705650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0"/>
            <a:ext cx="24377651" cy="13716000"/>
          </a:xfrm>
          <a:prstGeom prst="rect">
            <a:avLst/>
          </a:prstGeom>
          <a:gradFill>
            <a:gsLst>
              <a:gs pos="0">
                <a:srgbClr val="293039"/>
              </a:gs>
              <a:gs pos="100000">
                <a:srgbClr val="374A6A">
                  <a:lumMod val="35000"/>
                  <a:alpha val="69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en-US" dirty="0">
              <a:latin typeface="Lato Light" charset="0"/>
              <a:cs typeface="Lato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4373027"/>
            <a:ext cx="2437765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166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624661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fol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5388" y="6314102"/>
            <a:ext cx="21084587" cy="775561"/>
            <a:chOff x="1930687" y="4323664"/>
            <a:chExt cx="21084587" cy="775561"/>
          </a:xfrm>
        </p:grpSpPr>
        <p:sp>
          <p:nvSpPr>
            <p:cNvPr id="43" name="TextBox 42"/>
            <p:cNvSpPr txBox="1"/>
            <p:nvPr/>
          </p:nvSpPr>
          <p:spPr>
            <a:xfrm>
              <a:off x="2430337" y="4323664"/>
              <a:ext cx="20584937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makes your code cleaner, clearer, more robust, and more maintainable, in a word, simpler</a:t>
              </a:r>
              <a:endParaRPr lang="en-US" sz="24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4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78265" y="8207927"/>
            <a:ext cx="22674725" cy="1698890"/>
            <a:chOff x="1930687" y="4323664"/>
            <a:chExt cx="22674725" cy="1698890"/>
          </a:xfrm>
        </p:grpSpPr>
        <p:sp>
          <p:nvSpPr>
            <p:cNvPr id="40" name="TextBox 39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is a very different way of doing things. It will improve your code and transform your thinking for the better</a:t>
              </a:r>
            </a:p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/>
              </a:r>
              <a:br>
                <a:rPr lang="en-US" dirty="0">
                  <a:latin typeface="Lato" charset="0"/>
                  <a:ea typeface="Lato" charset="0"/>
                  <a:cs typeface="Lato" charset="0"/>
                </a:rPr>
              </a:br>
              <a:endParaRPr lang="en-US" sz="24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1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78265" y="2311832"/>
            <a:ext cx="22674725" cy="1698890"/>
            <a:chOff x="1930687" y="4323664"/>
            <a:chExt cx="22674725" cy="1698890"/>
          </a:xfrm>
        </p:grpSpPr>
        <p:sp>
          <p:nvSpPr>
            <p:cNvPr id="45" name="TextBox 44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is a specific programming technique to improve your code in an area that just happens to be a common source of complexity (and therefore bugs): event propagation </a:t>
              </a:r>
              <a:br>
                <a:rPr lang="en-US" dirty="0">
                  <a:latin typeface="Lato" charset="0"/>
                  <a:ea typeface="Lato" charset="0"/>
                  <a:cs typeface="Lato" charset="0"/>
                </a:rPr>
              </a:br>
              <a:endParaRPr lang="en-US" sz="24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6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5388" y="4269286"/>
            <a:ext cx="23502262" cy="1329558"/>
            <a:chOff x="1930687" y="4323664"/>
            <a:chExt cx="23502262" cy="1329558"/>
          </a:xfrm>
        </p:grpSpPr>
        <p:sp>
          <p:nvSpPr>
            <p:cNvPr id="13" name="TextBox 12"/>
            <p:cNvSpPr txBox="1"/>
            <p:nvPr/>
          </p:nvSpPr>
          <p:spPr>
            <a:xfrm>
              <a:off x="2430337" y="4323664"/>
              <a:ext cx="23002612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Enforces the rules of functional programming, particularly the property of compositionality and aggregation of streams</a:t>
              </a:r>
            </a:p>
          </p:txBody>
        </p:sp>
        <p:sp>
          <p:nvSpPr>
            <p:cNvPr id="14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8265" y="10037186"/>
            <a:ext cx="22674725" cy="1698890"/>
            <a:chOff x="1930687" y="4323664"/>
            <a:chExt cx="22674725" cy="1698890"/>
          </a:xfrm>
        </p:grpSpPr>
        <p:sp>
          <p:nvSpPr>
            <p:cNvPr id="16" name="TextBox 15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Good fit for concurrent and event-driven systems</a:t>
              </a:r>
            </a:p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/>
              </a:r>
              <a:br>
                <a:rPr lang="en-US" dirty="0">
                  <a:latin typeface="Lato" charset="0"/>
                  <a:ea typeface="Lato" charset="0"/>
                  <a:cs typeface="Lato" charset="0"/>
                </a:rPr>
              </a:br>
              <a:endParaRPr lang="en-US" sz="24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7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8265" y="11987180"/>
            <a:ext cx="22674725" cy="1698890"/>
            <a:chOff x="1930687" y="4323664"/>
            <a:chExt cx="22674725" cy="1698890"/>
          </a:xfrm>
        </p:grpSpPr>
        <p:sp>
          <p:nvSpPr>
            <p:cNvPr id="19" name="TextBox 18"/>
            <p:cNvSpPr txBox="1"/>
            <p:nvPr/>
          </p:nvSpPr>
          <p:spPr>
            <a:xfrm>
              <a:off x="2430337" y="4323664"/>
              <a:ext cx="22175075" cy="1698890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Easy to test</a:t>
              </a:r>
            </a:p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/>
              </a:r>
              <a:br>
                <a:rPr lang="en-US" dirty="0">
                  <a:latin typeface="Lato" charset="0"/>
                  <a:ea typeface="Lato" charset="0"/>
                  <a:cs typeface="Lato" charset="0"/>
                </a:rPr>
              </a:br>
              <a:endParaRPr lang="en-US" sz="2400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0" name="Freeform 222"/>
            <p:cNvSpPr>
              <a:spLocks noEditPoints="1"/>
            </p:cNvSpPr>
            <p:nvPr/>
          </p:nvSpPr>
          <p:spPr bwMode="auto">
            <a:xfrm>
              <a:off x="1930687" y="4490967"/>
              <a:ext cx="518612" cy="520896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064993" y="483017"/>
            <a:ext cx="224769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FRP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94726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015539" y="483017"/>
            <a:ext cx="1234661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The main benefit of FRP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4613986"/>
            <a:ext cx="24377650" cy="470896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10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Deals</a:t>
            </a:r>
            <a:r>
              <a:rPr lang="es-ES" sz="10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with</a:t>
            </a:r>
            <a:r>
              <a:rPr lang="es-ES" sz="10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complexity</a:t>
            </a:r>
            <a:r>
              <a:rPr lang="es-ES" sz="10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</a:p>
          <a:p>
            <a:pPr algn="ctr"/>
            <a:r>
              <a:rPr lang="es-ES" sz="10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enforcing</a:t>
            </a:r>
            <a:r>
              <a:rPr lang="es-ES" sz="10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compositionality</a:t>
            </a:r>
            <a:endParaRPr lang="es-ES" sz="10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s-ES" sz="10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reaches</a:t>
            </a:r>
            <a:r>
              <a:rPr lang="es-ES" sz="10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no </a:t>
            </a:r>
            <a:r>
              <a:rPr lang="es-ES" sz="10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side</a:t>
            </a:r>
            <a:r>
              <a:rPr lang="es-ES" sz="10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10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effects</a:t>
            </a:r>
            <a:endParaRPr lang="id-ID" sz="10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8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22846" y="-30602"/>
            <a:ext cx="24400495" cy="137466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0" y="0"/>
            <a:ext cx="24377650" cy="7093527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FRP </a:t>
            </a:r>
            <a:r>
              <a:rPr lang="en-US" sz="138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Requires</a:t>
            </a:r>
            <a:r>
              <a:rPr lang="en-US" sz="13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 </a:t>
            </a:r>
          </a:p>
          <a:p>
            <a:pPr algn="ctr">
              <a:lnSpc>
                <a:spcPct val="150000"/>
              </a:lnSpc>
            </a:pPr>
            <a:r>
              <a:rPr lang="en-US" sz="166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paradigm shift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515" y="6842698"/>
            <a:ext cx="10423679" cy="61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1733605" y="483017"/>
            <a:ext cx="20962938" cy="186203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Paradigm</a:t>
            </a:r>
            <a:r>
              <a:rPr lang="es-E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shift</a:t>
            </a:r>
            <a:r>
              <a:rPr lang="es-E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: </a:t>
            </a:r>
            <a:r>
              <a:rPr lang="es-ES" sz="11500" b="1" dirty="0">
                <a:solidFill>
                  <a:srgbClr val="006699"/>
                </a:solidFill>
                <a:latin typeface="Lato" charset="0"/>
                <a:ea typeface="Lato" charset="0"/>
                <a:cs typeface="Lato" charset="0"/>
              </a:rPr>
              <a:t>WHY?</a:t>
            </a:r>
            <a:endParaRPr lang="id-ID" sz="8800" b="1" dirty="0">
              <a:solidFill>
                <a:srgbClr val="006699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68273" y="3089933"/>
            <a:ext cx="9852336" cy="3077777"/>
            <a:chOff x="868273" y="3089933"/>
            <a:chExt cx="9852336" cy="3077777"/>
          </a:xfrm>
        </p:grpSpPr>
        <p:sp>
          <p:nvSpPr>
            <p:cNvPr id="26" name="TextBox 25"/>
            <p:cNvSpPr txBox="1"/>
            <p:nvPr/>
          </p:nvSpPr>
          <p:spPr>
            <a:xfrm>
              <a:off x="2079516" y="3089933"/>
              <a:ext cx="7429850" cy="1052559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5400" b="1" dirty="0">
                  <a:latin typeface="Lato" charset="0"/>
                  <a:ea typeface="Lato" charset="0"/>
                  <a:cs typeface="Lato" charset="0"/>
                </a:rPr>
                <a:t>IMPERATIVE WAY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68273" y="4161043"/>
              <a:ext cx="9852336" cy="2006667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The code describes the order to get the result:</a:t>
              </a:r>
            </a:p>
            <a:p>
              <a:pPr algn="ctr"/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 </a:t>
              </a:r>
            </a:p>
            <a:p>
              <a:pPr algn="ctr"/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Determines </a:t>
              </a:r>
              <a:r>
                <a:rPr lang="en-US" sz="4400" b="1" dirty="0">
                  <a:solidFill>
                    <a:srgbClr val="309583"/>
                  </a:solidFill>
                  <a:latin typeface="Lato" charset="0"/>
                  <a:ea typeface="Lato" charset="0"/>
                  <a:cs typeface="Lato" charset="0"/>
                </a:rPr>
                <a:t>HOW TO DO </a:t>
              </a: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things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658921" y="3071382"/>
            <a:ext cx="9852336" cy="3631775"/>
            <a:chOff x="12658921" y="3071382"/>
            <a:chExt cx="9852336" cy="3631775"/>
          </a:xfrm>
        </p:grpSpPr>
        <p:sp>
          <p:nvSpPr>
            <p:cNvPr id="29" name="TextBox 28"/>
            <p:cNvSpPr txBox="1"/>
            <p:nvPr/>
          </p:nvSpPr>
          <p:spPr>
            <a:xfrm>
              <a:off x="13870164" y="3071382"/>
              <a:ext cx="7429850" cy="1052559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sz="5400" b="1" dirty="0">
                  <a:latin typeface="Lato" charset="0"/>
                  <a:ea typeface="Lato" charset="0"/>
                  <a:cs typeface="Lato" charset="0"/>
                </a:rPr>
                <a:t>DECLARATIVE WAY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658921" y="4142492"/>
              <a:ext cx="9852336" cy="2560665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ctr"/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Defines the operations, </a:t>
              </a:r>
            </a:p>
            <a:p>
              <a:pPr algn="ctr"/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but doesn’t defines the flow control</a:t>
              </a:r>
            </a:p>
            <a:p>
              <a:pPr algn="ctr"/>
              <a:endParaRPr lang="en-US" dirty="0">
                <a:latin typeface="Lato" charset="0"/>
                <a:ea typeface="Lato" charset="0"/>
                <a:cs typeface="Lato" charset="0"/>
              </a:endParaRPr>
            </a:p>
            <a:p>
              <a:pPr algn="ctr"/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Determines </a:t>
              </a:r>
              <a:r>
                <a:rPr lang="en-US" sz="4400" b="1" dirty="0">
                  <a:solidFill>
                    <a:srgbClr val="309583"/>
                  </a:solidFill>
                  <a:latin typeface="Lato" charset="0"/>
                  <a:ea typeface="Lato" charset="0"/>
                  <a:cs typeface="Lato" charset="0"/>
                </a:rPr>
                <a:t>WHAT TO DO</a:t>
              </a: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, not </a:t>
              </a:r>
              <a:r>
                <a:rPr lang="en-US" sz="4400" b="1" dirty="0">
                  <a:solidFill>
                    <a:srgbClr val="309583"/>
                  </a:solidFill>
                  <a:latin typeface="Lato" charset="0"/>
                  <a:ea typeface="Lato" charset="0"/>
                  <a:cs typeface="Lato" charset="0"/>
                </a:rPr>
                <a:t>HOW</a:t>
              </a:r>
              <a:r>
                <a:rPr lang="en-US" b="1" dirty="0">
                  <a:solidFill>
                    <a:srgbClr val="309583"/>
                  </a:solidFill>
                  <a:latin typeface="Lato" charset="0"/>
                  <a:ea typeface="Lato" charset="0"/>
                  <a:cs typeface="Lato" charset="0"/>
                </a:rPr>
                <a:t> </a:t>
              </a:r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11" y="7463993"/>
            <a:ext cx="6409005" cy="627154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505" y="7463993"/>
            <a:ext cx="10210824" cy="31011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882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79144" y="2487087"/>
            <a:ext cx="23414653" cy="3159488"/>
            <a:chOff x="579144" y="2487087"/>
            <a:chExt cx="23414653" cy="3159488"/>
          </a:xfrm>
        </p:grpSpPr>
        <p:grpSp>
          <p:nvGrpSpPr>
            <p:cNvPr id="8" name="Group 7"/>
            <p:cNvGrpSpPr/>
            <p:nvPr/>
          </p:nvGrpSpPr>
          <p:grpSpPr>
            <a:xfrm>
              <a:off x="579144" y="2508591"/>
              <a:ext cx="23414652" cy="3137984"/>
              <a:chOff x="579144" y="2508591"/>
              <a:chExt cx="23414652" cy="313798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104845" y="2508591"/>
                <a:ext cx="21888951" cy="313798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579144" y="2508591"/>
                <a:ext cx="3139200" cy="3137984"/>
                <a:chOff x="5824002" y="2508591"/>
                <a:chExt cx="3175503" cy="3137984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5824002" y="2508591"/>
                  <a:ext cx="3175503" cy="3137984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6176693" y="3785195"/>
                  <a:ext cx="2491012" cy="58477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41B098"/>
                      </a:solidFill>
                      <a:latin typeface="Lato" charset="0"/>
                      <a:ea typeface="Lato" charset="0"/>
                      <a:cs typeface="Lato" charset="0"/>
                    </a:rPr>
                    <a:t>Observables</a:t>
                  </a:r>
                </a:p>
              </p:txBody>
            </p:sp>
          </p:grpSp>
        </p:grpSp>
        <p:sp>
          <p:nvSpPr>
            <p:cNvPr id="23" name="Subtitle 2"/>
            <p:cNvSpPr txBox="1">
              <a:spLocks/>
            </p:cNvSpPr>
            <p:nvPr/>
          </p:nvSpPr>
          <p:spPr>
            <a:xfrm>
              <a:off x="4031009" y="2487087"/>
              <a:ext cx="19962788" cy="3139200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sz="26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- The Observable object represents a push based collection. It emits values over the time.</a:t>
              </a:r>
            </a:p>
            <a:p>
              <a:pPr algn="just">
                <a:lnSpc>
                  <a:spcPts val="4040"/>
                </a:lnSpc>
              </a:pPr>
              <a:endParaRPr lang="en-US" sz="26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endParaRPr>
            </a:p>
            <a:p>
              <a:pPr algn="just">
                <a:lnSpc>
                  <a:spcPts val="4040"/>
                </a:lnSpc>
              </a:pPr>
              <a:r>
                <a:rPr lang="en-US" sz="26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- The Observer and Observable interfaces provide a generalized mechanism for push-based notification (Observer design pattern):</a:t>
              </a:r>
            </a:p>
            <a:p>
              <a:pPr marL="1601986" lvl="1" indent="-514350" algn="just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Observable: represents the object that sends notifications (the provider)</a:t>
              </a:r>
            </a:p>
            <a:p>
              <a:pPr marL="1601986" lvl="1" indent="-514350" algn="just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Observer: represents the class that receives them (the observer)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883" y="6112295"/>
            <a:ext cx="23458551" cy="3143763"/>
            <a:chOff x="615883" y="6112295"/>
            <a:chExt cx="23458551" cy="3143763"/>
          </a:xfrm>
        </p:grpSpPr>
        <p:grpSp>
          <p:nvGrpSpPr>
            <p:cNvPr id="6" name="Group 5"/>
            <p:cNvGrpSpPr/>
            <p:nvPr/>
          </p:nvGrpSpPr>
          <p:grpSpPr>
            <a:xfrm>
              <a:off x="615883" y="6112295"/>
              <a:ext cx="23458551" cy="3143763"/>
              <a:chOff x="615883" y="5926376"/>
              <a:chExt cx="23458551" cy="3143763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185483" y="5926376"/>
                <a:ext cx="21888951" cy="3137984"/>
              </a:xfrm>
              <a:prstGeom prst="rect">
                <a:avLst/>
              </a:prstGeom>
              <a:solidFill>
                <a:srgbClr val="9BBB5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615883" y="5930939"/>
                <a:ext cx="3139200" cy="3139200"/>
                <a:chOff x="12188825" y="13753423"/>
                <a:chExt cx="3139200" cy="3139200"/>
              </a:xfrm>
              <a:noFill/>
            </p:grpSpPr>
            <p:sp>
              <p:nvSpPr>
                <p:cNvPr id="17" name="Oval 16"/>
                <p:cNvSpPr/>
                <p:nvPr/>
              </p:nvSpPr>
              <p:spPr>
                <a:xfrm>
                  <a:off x="12188825" y="13753423"/>
                  <a:ext cx="3139200" cy="313920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2733144" y="15055349"/>
                  <a:ext cx="2050561" cy="584775"/>
                </a:xfrm>
                <a:prstGeom prst="rect">
                  <a:avLst/>
                </a:prstGeom>
                <a:grp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9BBB5C"/>
                      </a:solidFill>
                      <a:latin typeface="Lato" charset="0"/>
                      <a:ea typeface="Lato" charset="0"/>
                      <a:cs typeface="Lato" charset="0"/>
                    </a:rPr>
                    <a:t>Operators</a:t>
                  </a:r>
                </a:p>
              </p:txBody>
            </p:sp>
          </p:grpSp>
        </p:grpSp>
        <p:sp>
          <p:nvSpPr>
            <p:cNvPr id="26" name="Subtitle 2"/>
            <p:cNvSpPr txBox="1">
              <a:spLocks/>
            </p:cNvSpPr>
            <p:nvPr/>
          </p:nvSpPr>
          <p:spPr>
            <a:xfrm>
              <a:off x="4111646" y="7344110"/>
              <a:ext cx="19962788" cy="67435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Each operator in the chain modifies the Observable that results from the operation of the previous operator</a:t>
              </a:r>
              <a:endParaRPr lang="en-US" sz="26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5883" y="9700340"/>
            <a:ext cx="23458551" cy="3142476"/>
            <a:chOff x="615883" y="9700340"/>
            <a:chExt cx="23458551" cy="3142476"/>
          </a:xfrm>
        </p:grpSpPr>
        <p:grpSp>
          <p:nvGrpSpPr>
            <p:cNvPr id="7" name="Group 6"/>
            <p:cNvGrpSpPr/>
            <p:nvPr/>
          </p:nvGrpSpPr>
          <p:grpSpPr>
            <a:xfrm>
              <a:off x="615883" y="9700340"/>
              <a:ext cx="23458551" cy="3142476"/>
              <a:chOff x="615883" y="9721778"/>
              <a:chExt cx="23458551" cy="3142476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185483" y="9726270"/>
                <a:ext cx="21888951" cy="3137984"/>
              </a:xfrm>
              <a:prstGeom prst="rect">
                <a:avLst/>
              </a:prstGeom>
              <a:solidFill>
                <a:srgbClr val="F29B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43" tIns="91422" rIns="182843" bIns="91422" rtlCol="0" anchor="ctr"/>
              <a:lstStyle/>
              <a:p>
                <a:pPr algn="ctr"/>
                <a:endParaRPr lang="en-US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615883" y="9721778"/>
                <a:ext cx="3139200" cy="3139200"/>
                <a:chOff x="62561" y="9721778"/>
                <a:chExt cx="3139200" cy="3139200"/>
              </a:xfrm>
            </p:grpSpPr>
            <p:sp>
              <p:nvSpPr>
                <p:cNvPr id="5" name="Oval 4"/>
                <p:cNvSpPr/>
                <p:nvPr/>
              </p:nvSpPr>
              <p:spPr>
                <a:xfrm>
                  <a:off x="62561" y="9721778"/>
                  <a:ext cx="3139200" cy="3139200"/>
                </a:xfrm>
                <a:prstGeom prst="ellipse">
                  <a:avLst/>
                </a:prstGeom>
                <a:solidFill>
                  <a:schemeClr val="bg2"/>
                </a:solidFill>
                <a:ln w="381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9419" tIns="109710" rIns="219419" bIns="109710" rtlCol="0" anchor="ctr"/>
                <a:lstStyle/>
                <a:p>
                  <a:pPr algn="ctr"/>
                  <a:endParaRPr lang="bg-BG">
                    <a:latin typeface="Lato" charset="0"/>
                    <a:ea typeface="Lato" charset="0"/>
                    <a:cs typeface="Lato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421833" y="11023704"/>
                  <a:ext cx="2643672" cy="58477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rgbClr val="F4A841"/>
                      </a:solidFill>
                      <a:latin typeface="Lato" charset="0"/>
                      <a:ea typeface="Lato" charset="0"/>
                      <a:cs typeface="Lato" charset="0"/>
                    </a:rPr>
                    <a:t>Subscriptions</a:t>
                  </a:r>
                </a:p>
              </p:txBody>
            </p:sp>
          </p:grpSp>
        </p:grpSp>
        <p:sp>
          <p:nvSpPr>
            <p:cNvPr id="27" name="Subtitle 2"/>
            <p:cNvSpPr txBox="1">
              <a:spLocks/>
            </p:cNvSpPr>
            <p:nvPr/>
          </p:nvSpPr>
          <p:spPr>
            <a:xfrm>
              <a:off x="4111646" y="10957477"/>
              <a:ext cx="19962788" cy="674354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040"/>
                </a:lnSpc>
              </a:pPr>
              <a:r>
                <a:rPr lang="en-US" dirty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Represents a disposable resource, such as the execution of an Observable</a:t>
              </a:r>
              <a:endParaRPr lang="en-US" sz="26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16376" y="483017"/>
            <a:ext cx="974493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FRP Core concepts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04862890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452713" y="1594191"/>
            <a:ext cx="3139200" cy="3137984"/>
            <a:chOff x="5824002" y="2508591"/>
            <a:chExt cx="3175503" cy="3137984"/>
          </a:xfrm>
        </p:grpSpPr>
        <p:sp>
          <p:nvSpPr>
            <p:cNvPr id="13" name="Oval 12"/>
            <p:cNvSpPr/>
            <p:nvPr/>
          </p:nvSpPr>
          <p:spPr>
            <a:xfrm>
              <a:off x="5824002" y="2508591"/>
              <a:ext cx="3175503" cy="3137984"/>
            </a:xfrm>
            <a:prstGeom prst="ellipse">
              <a:avLst/>
            </a:prstGeom>
            <a:solidFill>
              <a:srgbClr val="41B098"/>
            </a:solidFill>
            <a:ln w="38100">
              <a:solidFill>
                <a:srgbClr val="41B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85077" y="3785195"/>
              <a:ext cx="2674246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Observables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452713" y="5913658"/>
            <a:ext cx="3139200" cy="3139200"/>
            <a:chOff x="12188825" y="13753423"/>
            <a:chExt cx="3139200" cy="3139200"/>
          </a:xfrm>
          <a:noFill/>
        </p:grpSpPr>
        <p:sp>
          <p:nvSpPr>
            <p:cNvPr id="17" name="Oval 16"/>
            <p:cNvSpPr/>
            <p:nvPr/>
          </p:nvSpPr>
          <p:spPr>
            <a:xfrm>
              <a:off x="12188825" y="13753423"/>
              <a:ext cx="3139200" cy="3139200"/>
            </a:xfrm>
            <a:prstGeom prst="ellipse">
              <a:avLst/>
            </a:prstGeom>
            <a:solidFill>
              <a:srgbClr val="9BBB5C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686657" y="15055349"/>
              <a:ext cx="2143536" cy="584775"/>
            </a:xfrm>
            <a:prstGeom prst="rect">
              <a:avLst/>
            </a:prstGeom>
            <a:grp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Operators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452713" y="10233740"/>
            <a:ext cx="3139200" cy="3139200"/>
            <a:chOff x="62561" y="9721778"/>
            <a:chExt cx="3139200" cy="3139200"/>
          </a:xfrm>
          <a:solidFill>
            <a:srgbClr val="F29B26"/>
          </a:solidFill>
        </p:grpSpPr>
        <p:sp>
          <p:nvSpPr>
            <p:cNvPr id="5" name="Oval 4"/>
            <p:cNvSpPr/>
            <p:nvPr/>
          </p:nvSpPr>
          <p:spPr>
            <a:xfrm>
              <a:off x="62561" y="9721778"/>
              <a:ext cx="3139200" cy="3139200"/>
            </a:xfrm>
            <a:prstGeom prst="ellipse">
              <a:avLst/>
            </a:prstGeom>
            <a:grp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4395" y="10998990"/>
              <a:ext cx="2916184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Subscriptions</a:t>
              </a:r>
            </a:p>
          </p:txBody>
        </p:sp>
      </p:grpSp>
      <p:sp>
        <p:nvSpPr>
          <p:cNvPr id="14" name="Down Arrow 13"/>
          <p:cNvSpPr/>
          <p:nvPr/>
        </p:nvSpPr>
        <p:spPr>
          <a:xfrm>
            <a:off x="11628613" y="5130800"/>
            <a:ext cx="787400" cy="478058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11628613" y="9448800"/>
            <a:ext cx="787400" cy="478058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/>
          <p:cNvSpPr/>
          <p:nvPr/>
        </p:nvSpPr>
        <p:spPr>
          <a:xfrm>
            <a:off x="8297170" y="1594191"/>
            <a:ext cx="719830" cy="11778749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246076" y="6353809"/>
            <a:ext cx="4333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309583"/>
                </a:solidFill>
                <a:latin typeface="Gobold Hollow" charset="0"/>
                <a:ea typeface="Gobold Hollow" charset="0"/>
                <a:cs typeface="Gobold Hollow" charset="0"/>
              </a:rPr>
              <a:t>PIPELINE</a:t>
            </a:r>
            <a:endParaRPr lang="en-US" b="1" dirty="0">
              <a:solidFill>
                <a:srgbClr val="309583"/>
              </a:solidFill>
              <a:latin typeface="Gobold Hollow" charset="0"/>
              <a:ea typeface="Gobold Hollow" charset="0"/>
              <a:cs typeface="Gobold Hollow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16376" y="13457"/>
            <a:ext cx="974493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FRP Core concepts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6171045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15" grpId="0" animBg="1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823" y="2931790"/>
            <a:ext cx="15555406" cy="107842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63226" y="13457"/>
            <a:ext cx="585124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Global Idea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737521" y="2266893"/>
            <a:ext cx="16637405" cy="3323024"/>
            <a:chOff x="1840375" y="4734046"/>
            <a:chExt cx="16637405" cy="3323024"/>
          </a:xfrm>
        </p:grpSpPr>
        <p:sp>
          <p:nvSpPr>
            <p:cNvPr id="16" name="Freeform 148"/>
            <p:cNvSpPr>
              <a:spLocks noChangeArrowheads="1"/>
            </p:cNvSpPr>
            <p:nvPr/>
          </p:nvSpPr>
          <p:spPr bwMode="auto">
            <a:xfrm>
              <a:off x="2470529" y="5431269"/>
              <a:ext cx="16007251" cy="2625801"/>
            </a:xfrm>
            <a:custGeom>
              <a:avLst/>
              <a:gdLst>
                <a:gd name="T0" fmla="*/ 2831 w 2884"/>
                <a:gd name="T1" fmla="*/ 2604 h 2605"/>
                <a:gd name="T2" fmla="*/ 2831 w 2884"/>
                <a:gd name="T3" fmla="*/ 2604 h 2605"/>
                <a:gd name="T4" fmla="*/ 52 w 2884"/>
                <a:gd name="T5" fmla="*/ 2604 h 2605"/>
                <a:gd name="T6" fmla="*/ 0 w 2884"/>
                <a:gd name="T7" fmla="*/ 2552 h 2605"/>
                <a:gd name="T8" fmla="*/ 0 w 2884"/>
                <a:gd name="T9" fmla="*/ 48 h 2605"/>
                <a:gd name="T10" fmla="*/ 52 w 2884"/>
                <a:gd name="T11" fmla="*/ 0 h 2605"/>
                <a:gd name="T12" fmla="*/ 2831 w 2884"/>
                <a:gd name="T13" fmla="*/ 0 h 2605"/>
                <a:gd name="T14" fmla="*/ 2883 w 2884"/>
                <a:gd name="T15" fmla="*/ 48 h 2605"/>
                <a:gd name="T16" fmla="*/ 2883 w 2884"/>
                <a:gd name="T17" fmla="*/ 2552 h 2605"/>
                <a:gd name="T18" fmla="*/ 2831 w 2884"/>
                <a:gd name="T19" fmla="*/ 2604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4" h="2605">
                  <a:moveTo>
                    <a:pt x="2831" y="2604"/>
                  </a:moveTo>
                  <a:lnTo>
                    <a:pt x="2831" y="2604"/>
                  </a:lnTo>
                  <a:cubicBezTo>
                    <a:pt x="52" y="2604"/>
                    <a:pt x="52" y="2604"/>
                    <a:pt x="52" y="2604"/>
                  </a:cubicBezTo>
                  <a:cubicBezTo>
                    <a:pt x="21" y="2604"/>
                    <a:pt x="0" y="2579"/>
                    <a:pt x="0" y="25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52" y="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2859" y="0"/>
                    <a:pt x="2883" y="21"/>
                    <a:pt x="2883" y="48"/>
                  </a:cubicBezTo>
                  <a:cubicBezTo>
                    <a:pt x="2883" y="2552"/>
                    <a:pt x="2883" y="2552"/>
                    <a:pt x="2883" y="2552"/>
                  </a:cubicBezTo>
                  <a:cubicBezTo>
                    <a:pt x="2883" y="2579"/>
                    <a:pt x="2859" y="2604"/>
                    <a:pt x="2831" y="260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40375" y="4734046"/>
              <a:ext cx="1319514" cy="10880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49"/>
            <p:cNvSpPr>
              <a:spLocks noChangeArrowheads="1"/>
            </p:cNvSpPr>
            <p:nvPr/>
          </p:nvSpPr>
          <p:spPr bwMode="auto">
            <a:xfrm>
              <a:off x="2468848" y="5425618"/>
              <a:ext cx="3187420" cy="2324006"/>
            </a:xfrm>
            <a:custGeom>
              <a:avLst/>
              <a:gdLst>
                <a:gd name="T0" fmla="*/ 162 w 1595"/>
                <a:gd name="T1" fmla="*/ 0 h 1596"/>
                <a:gd name="T2" fmla="*/ 162 w 1595"/>
                <a:gd name="T3" fmla="*/ 0 h 1596"/>
                <a:gd name="T4" fmla="*/ 0 w 1595"/>
                <a:gd name="T5" fmla="*/ 163 h 1596"/>
                <a:gd name="T6" fmla="*/ 0 w 1595"/>
                <a:gd name="T7" fmla="*/ 1595 h 1596"/>
                <a:gd name="T8" fmla="*/ 1594 w 1595"/>
                <a:gd name="T9" fmla="*/ 0 h 1596"/>
                <a:gd name="T10" fmla="*/ 162 w 1595"/>
                <a:gd name="T11" fmla="*/ 0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5" h="1596">
                  <a:moveTo>
                    <a:pt x="162" y="0"/>
                  </a:moveTo>
                  <a:lnTo>
                    <a:pt x="162" y="0"/>
                  </a:lnTo>
                  <a:cubicBezTo>
                    <a:pt x="72" y="0"/>
                    <a:pt x="0" y="73"/>
                    <a:pt x="0" y="163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881" y="1595"/>
                    <a:pt x="1594" y="882"/>
                    <a:pt x="1594" y="0"/>
                  </a:cubicBezTo>
                  <a:lnTo>
                    <a:pt x="16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58862" y="6174817"/>
              <a:ext cx="2335897" cy="49244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600" b="1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OBSERVABLE</a:t>
              </a:r>
              <a:endParaRPr lang="en-US" sz="26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95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2280" y="0"/>
            <a:ext cx="24399930" cy="13716002"/>
            <a:chOff x="0" y="-1"/>
            <a:chExt cx="24399930" cy="13716002"/>
          </a:xfrm>
        </p:grpSpPr>
        <p:sp>
          <p:nvSpPr>
            <p:cNvPr id="6" name="Rectangle 5"/>
            <p:cNvSpPr>
              <a:spLocks noChangeAspect="1"/>
            </p:cNvSpPr>
            <p:nvPr/>
          </p:nvSpPr>
          <p:spPr>
            <a:xfrm>
              <a:off x="0" y="-1"/>
              <a:ext cx="24399930" cy="137160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3626355"/>
              <a:ext cx="24377650" cy="6463290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s-ES" sz="13800" b="1" dirty="0" err="1">
                  <a:solidFill>
                    <a:schemeClr val="bg1">
                      <a:lumMod val="95000"/>
                    </a:schemeClr>
                  </a:solidFill>
                  <a:latin typeface="+mj-lt"/>
                  <a:cs typeface="Arial" panose="020B0604020202020204" pitchFamily="34" charset="0"/>
                </a:rPr>
                <a:t>Let’s</a:t>
              </a:r>
              <a:r>
                <a:rPr lang="es-ES" sz="13800" b="1" dirty="0">
                  <a:solidFill>
                    <a:schemeClr val="bg1">
                      <a:lumMod val="95000"/>
                    </a:schemeClr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es-ES" sz="13800" b="1" dirty="0" err="1">
                  <a:solidFill>
                    <a:schemeClr val="bg1">
                      <a:lumMod val="95000"/>
                    </a:schemeClr>
                  </a:solidFill>
                  <a:latin typeface="+mj-lt"/>
                  <a:cs typeface="Arial" panose="020B0604020202020204" pitchFamily="34" charset="0"/>
                </a:rPr>
                <a:t>start</a:t>
              </a:r>
              <a:r>
                <a:rPr lang="mr-IN" sz="13800" b="1" dirty="0">
                  <a:solidFill>
                    <a:schemeClr val="bg1">
                      <a:lumMod val="95000"/>
                    </a:schemeClr>
                  </a:solidFill>
                  <a:latin typeface="+mj-lt"/>
                  <a:cs typeface="Arial" panose="020B0604020202020204" pitchFamily="34" charset="0"/>
                </a:rPr>
                <a:t>…</a:t>
              </a:r>
              <a:endParaRPr lang="es-ES" sz="13800" b="1" dirty="0">
                <a:solidFill>
                  <a:schemeClr val="bg1">
                    <a:lumMod val="95000"/>
                  </a:schemeClr>
                </a:solidFill>
                <a:latin typeface="+mj-lt"/>
                <a:cs typeface="Arial" panose="020B0604020202020204" pitchFamily="34" charset="0"/>
              </a:endParaRPr>
            </a:p>
            <a:p>
              <a:pPr algn="ctr"/>
              <a:endParaRPr lang="es-ES" sz="13800" b="1" dirty="0">
                <a:solidFill>
                  <a:schemeClr val="bg1">
                    <a:lumMod val="95000"/>
                  </a:schemeClr>
                </a:solidFill>
                <a:latin typeface="+mj-lt"/>
                <a:cs typeface="Arial" panose="020B0604020202020204" pitchFamily="34" charset="0"/>
              </a:endParaRPr>
            </a:p>
            <a:p>
              <a:pPr algn="ctr"/>
              <a:r>
                <a:rPr lang="es-ES" sz="13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cs typeface="Arial" panose="020B0604020202020204" pitchFamily="34" charset="0"/>
                </a:rPr>
                <a:t>Are </a:t>
              </a:r>
              <a:r>
                <a:rPr lang="es-ES" sz="13800" b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cs typeface="Arial" panose="020B0604020202020204" pitchFamily="34" charset="0"/>
                </a:rPr>
                <a:t>you</a:t>
              </a:r>
              <a:r>
                <a:rPr lang="es-ES" sz="13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cs typeface="Arial" panose="020B0604020202020204" pitchFamily="34" charset="0"/>
                </a:rPr>
                <a:t> </a:t>
              </a:r>
              <a:r>
                <a:rPr lang="es-ES" sz="13800" b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cs typeface="Arial" panose="020B0604020202020204" pitchFamily="34" charset="0"/>
                </a:rPr>
                <a:t>ready</a:t>
              </a:r>
              <a:r>
                <a:rPr lang="es-ES" sz="13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j-lt"/>
                  <a:cs typeface="Arial" panose="020B0604020202020204" pitchFamily="34" charset="0"/>
                </a:rPr>
                <a:t>?</a:t>
              </a:r>
              <a:endParaRPr lang="id-ID" sz="13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379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823" y="2931790"/>
            <a:ext cx="15555406" cy="107842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63226" y="13457"/>
            <a:ext cx="585124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Global Idea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737521" y="4837562"/>
            <a:ext cx="16637405" cy="4944793"/>
            <a:chOff x="1840375" y="4734046"/>
            <a:chExt cx="16637405" cy="4944793"/>
          </a:xfrm>
        </p:grpSpPr>
        <p:sp>
          <p:nvSpPr>
            <p:cNvPr id="16" name="Freeform 148"/>
            <p:cNvSpPr>
              <a:spLocks noChangeArrowheads="1"/>
            </p:cNvSpPr>
            <p:nvPr/>
          </p:nvSpPr>
          <p:spPr bwMode="auto">
            <a:xfrm>
              <a:off x="2470529" y="5431269"/>
              <a:ext cx="16007251" cy="4247570"/>
            </a:xfrm>
            <a:custGeom>
              <a:avLst/>
              <a:gdLst>
                <a:gd name="T0" fmla="*/ 2831 w 2884"/>
                <a:gd name="T1" fmla="*/ 2604 h 2605"/>
                <a:gd name="T2" fmla="*/ 2831 w 2884"/>
                <a:gd name="T3" fmla="*/ 2604 h 2605"/>
                <a:gd name="T4" fmla="*/ 52 w 2884"/>
                <a:gd name="T5" fmla="*/ 2604 h 2605"/>
                <a:gd name="T6" fmla="*/ 0 w 2884"/>
                <a:gd name="T7" fmla="*/ 2552 h 2605"/>
                <a:gd name="T8" fmla="*/ 0 w 2884"/>
                <a:gd name="T9" fmla="*/ 48 h 2605"/>
                <a:gd name="T10" fmla="*/ 52 w 2884"/>
                <a:gd name="T11" fmla="*/ 0 h 2605"/>
                <a:gd name="T12" fmla="*/ 2831 w 2884"/>
                <a:gd name="T13" fmla="*/ 0 h 2605"/>
                <a:gd name="T14" fmla="*/ 2883 w 2884"/>
                <a:gd name="T15" fmla="*/ 48 h 2605"/>
                <a:gd name="T16" fmla="*/ 2883 w 2884"/>
                <a:gd name="T17" fmla="*/ 2552 h 2605"/>
                <a:gd name="T18" fmla="*/ 2831 w 2884"/>
                <a:gd name="T19" fmla="*/ 2604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4" h="2605">
                  <a:moveTo>
                    <a:pt x="2831" y="2604"/>
                  </a:moveTo>
                  <a:lnTo>
                    <a:pt x="2831" y="2604"/>
                  </a:lnTo>
                  <a:cubicBezTo>
                    <a:pt x="52" y="2604"/>
                    <a:pt x="52" y="2604"/>
                    <a:pt x="52" y="2604"/>
                  </a:cubicBezTo>
                  <a:cubicBezTo>
                    <a:pt x="21" y="2604"/>
                    <a:pt x="0" y="2579"/>
                    <a:pt x="0" y="25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52" y="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2859" y="0"/>
                    <a:pt x="2883" y="21"/>
                    <a:pt x="2883" y="48"/>
                  </a:cubicBezTo>
                  <a:cubicBezTo>
                    <a:pt x="2883" y="2552"/>
                    <a:pt x="2883" y="2552"/>
                    <a:pt x="2883" y="2552"/>
                  </a:cubicBezTo>
                  <a:cubicBezTo>
                    <a:pt x="2883" y="2579"/>
                    <a:pt x="2859" y="2604"/>
                    <a:pt x="2831" y="260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40375" y="4734046"/>
              <a:ext cx="1319514" cy="10880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49"/>
            <p:cNvSpPr>
              <a:spLocks noChangeArrowheads="1"/>
            </p:cNvSpPr>
            <p:nvPr/>
          </p:nvSpPr>
          <p:spPr bwMode="auto">
            <a:xfrm>
              <a:off x="2468848" y="5425618"/>
              <a:ext cx="3187420" cy="2324006"/>
            </a:xfrm>
            <a:custGeom>
              <a:avLst/>
              <a:gdLst>
                <a:gd name="T0" fmla="*/ 162 w 1595"/>
                <a:gd name="T1" fmla="*/ 0 h 1596"/>
                <a:gd name="T2" fmla="*/ 162 w 1595"/>
                <a:gd name="T3" fmla="*/ 0 h 1596"/>
                <a:gd name="T4" fmla="*/ 0 w 1595"/>
                <a:gd name="T5" fmla="*/ 163 h 1596"/>
                <a:gd name="T6" fmla="*/ 0 w 1595"/>
                <a:gd name="T7" fmla="*/ 1595 h 1596"/>
                <a:gd name="T8" fmla="*/ 1594 w 1595"/>
                <a:gd name="T9" fmla="*/ 0 h 1596"/>
                <a:gd name="T10" fmla="*/ 162 w 1595"/>
                <a:gd name="T11" fmla="*/ 0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5" h="1596">
                  <a:moveTo>
                    <a:pt x="162" y="0"/>
                  </a:moveTo>
                  <a:lnTo>
                    <a:pt x="162" y="0"/>
                  </a:lnTo>
                  <a:cubicBezTo>
                    <a:pt x="72" y="0"/>
                    <a:pt x="0" y="73"/>
                    <a:pt x="0" y="163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881" y="1595"/>
                    <a:pt x="1594" y="882"/>
                    <a:pt x="1594" y="0"/>
                  </a:cubicBezTo>
                  <a:lnTo>
                    <a:pt x="162" y="0"/>
                  </a:lnTo>
                </a:path>
              </a:pathLst>
            </a:custGeom>
            <a:solidFill>
              <a:srgbClr val="9BBC5B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30199" y="6174817"/>
              <a:ext cx="2193229" cy="49244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OPERATORS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26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823" y="2931790"/>
            <a:ext cx="15555406" cy="107842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63226" y="13457"/>
            <a:ext cx="585124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Global Idea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737521" y="9047247"/>
            <a:ext cx="16637405" cy="3323024"/>
            <a:chOff x="1840375" y="4734046"/>
            <a:chExt cx="16637405" cy="3323024"/>
          </a:xfrm>
        </p:grpSpPr>
        <p:sp>
          <p:nvSpPr>
            <p:cNvPr id="16" name="Freeform 148"/>
            <p:cNvSpPr>
              <a:spLocks noChangeArrowheads="1"/>
            </p:cNvSpPr>
            <p:nvPr/>
          </p:nvSpPr>
          <p:spPr bwMode="auto">
            <a:xfrm>
              <a:off x="2470529" y="5431269"/>
              <a:ext cx="16007251" cy="2625801"/>
            </a:xfrm>
            <a:custGeom>
              <a:avLst/>
              <a:gdLst>
                <a:gd name="T0" fmla="*/ 2831 w 2884"/>
                <a:gd name="T1" fmla="*/ 2604 h 2605"/>
                <a:gd name="T2" fmla="*/ 2831 w 2884"/>
                <a:gd name="T3" fmla="*/ 2604 h 2605"/>
                <a:gd name="T4" fmla="*/ 52 w 2884"/>
                <a:gd name="T5" fmla="*/ 2604 h 2605"/>
                <a:gd name="T6" fmla="*/ 0 w 2884"/>
                <a:gd name="T7" fmla="*/ 2552 h 2605"/>
                <a:gd name="T8" fmla="*/ 0 w 2884"/>
                <a:gd name="T9" fmla="*/ 48 h 2605"/>
                <a:gd name="T10" fmla="*/ 52 w 2884"/>
                <a:gd name="T11" fmla="*/ 0 h 2605"/>
                <a:gd name="T12" fmla="*/ 2831 w 2884"/>
                <a:gd name="T13" fmla="*/ 0 h 2605"/>
                <a:gd name="T14" fmla="*/ 2883 w 2884"/>
                <a:gd name="T15" fmla="*/ 48 h 2605"/>
                <a:gd name="T16" fmla="*/ 2883 w 2884"/>
                <a:gd name="T17" fmla="*/ 2552 h 2605"/>
                <a:gd name="T18" fmla="*/ 2831 w 2884"/>
                <a:gd name="T19" fmla="*/ 2604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4" h="2605">
                  <a:moveTo>
                    <a:pt x="2831" y="2604"/>
                  </a:moveTo>
                  <a:lnTo>
                    <a:pt x="2831" y="2604"/>
                  </a:lnTo>
                  <a:cubicBezTo>
                    <a:pt x="52" y="2604"/>
                    <a:pt x="52" y="2604"/>
                    <a:pt x="52" y="2604"/>
                  </a:cubicBezTo>
                  <a:cubicBezTo>
                    <a:pt x="21" y="2604"/>
                    <a:pt x="0" y="2579"/>
                    <a:pt x="0" y="255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52" y="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2859" y="0"/>
                    <a:pt x="2883" y="21"/>
                    <a:pt x="2883" y="48"/>
                  </a:cubicBezTo>
                  <a:cubicBezTo>
                    <a:pt x="2883" y="2552"/>
                    <a:pt x="2883" y="2552"/>
                    <a:pt x="2883" y="2552"/>
                  </a:cubicBezTo>
                  <a:cubicBezTo>
                    <a:pt x="2883" y="2579"/>
                    <a:pt x="2859" y="2604"/>
                    <a:pt x="2831" y="260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40375" y="4734046"/>
              <a:ext cx="1319514" cy="10880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49"/>
            <p:cNvSpPr>
              <a:spLocks noChangeArrowheads="1"/>
            </p:cNvSpPr>
            <p:nvPr/>
          </p:nvSpPr>
          <p:spPr bwMode="auto">
            <a:xfrm>
              <a:off x="2468848" y="5425618"/>
              <a:ext cx="3187420" cy="2324006"/>
            </a:xfrm>
            <a:custGeom>
              <a:avLst/>
              <a:gdLst>
                <a:gd name="T0" fmla="*/ 162 w 1595"/>
                <a:gd name="T1" fmla="*/ 0 h 1596"/>
                <a:gd name="T2" fmla="*/ 162 w 1595"/>
                <a:gd name="T3" fmla="*/ 0 h 1596"/>
                <a:gd name="T4" fmla="*/ 0 w 1595"/>
                <a:gd name="T5" fmla="*/ 163 h 1596"/>
                <a:gd name="T6" fmla="*/ 0 w 1595"/>
                <a:gd name="T7" fmla="*/ 1595 h 1596"/>
                <a:gd name="T8" fmla="*/ 1594 w 1595"/>
                <a:gd name="T9" fmla="*/ 0 h 1596"/>
                <a:gd name="T10" fmla="*/ 162 w 1595"/>
                <a:gd name="T11" fmla="*/ 0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5" h="1596">
                  <a:moveTo>
                    <a:pt x="162" y="0"/>
                  </a:moveTo>
                  <a:lnTo>
                    <a:pt x="162" y="0"/>
                  </a:lnTo>
                  <a:cubicBezTo>
                    <a:pt x="72" y="0"/>
                    <a:pt x="0" y="73"/>
                    <a:pt x="0" y="163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881" y="1595"/>
                    <a:pt x="1594" y="882"/>
                    <a:pt x="1594" y="0"/>
                  </a:cubicBezTo>
                  <a:lnTo>
                    <a:pt x="162" y="0"/>
                  </a:lnTo>
                </a:path>
              </a:pathLst>
            </a:custGeom>
            <a:solidFill>
              <a:srgbClr val="F29B2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17800" y="6174817"/>
              <a:ext cx="2618024" cy="49244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600" b="1" dirty="0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1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087826" y="6528593"/>
            <a:ext cx="1622427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Let’s</a:t>
            </a:r>
            <a:r>
              <a:rPr lang="es-ES" sz="8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looking</a:t>
            </a:r>
            <a:r>
              <a:rPr lang="es-ES" sz="8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them</a:t>
            </a:r>
            <a:r>
              <a:rPr lang="es-ES" sz="8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up in </a:t>
            </a:r>
            <a:r>
              <a:rPr lang="es-ES" sz="8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depth</a:t>
            </a:r>
            <a:r>
              <a:rPr lang="mr-IN" sz="8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…</a:t>
            </a:r>
            <a:endParaRPr lang="id-ID" sz="8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0571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350209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26874" y="5460458"/>
            <a:ext cx="14153824" cy="264686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16600" b="1" dirty="0">
                <a:solidFill>
                  <a:schemeClr val="bg1"/>
                </a:solidFill>
                <a:latin typeface="Lato Regular"/>
                <a:cs typeface="Lato Regular"/>
              </a:rPr>
              <a:t>OBSERVABLE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392432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13535" y="13457"/>
            <a:ext cx="595063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Observable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946383" y="3500213"/>
            <a:ext cx="16640067" cy="775561"/>
            <a:chOff x="1163427" y="4295353"/>
            <a:chExt cx="16640067" cy="775561"/>
          </a:xfrm>
        </p:grpSpPr>
        <p:sp>
          <p:nvSpPr>
            <p:cNvPr id="21" name="Oval 20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25703" y="4295353"/>
              <a:ext cx="15877791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Represents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a</a:t>
              </a:r>
              <a:r>
                <a:rPr lang="es-ES" b="1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b="1" dirty="0" err="1">
                  <a:latin typeface="Lato" charset="0"/>
                  <a:ea typeface="Lato" charset="0"/>
                  <a:cs typeface="Lato" charset="0"/>
                </a:rPr>
                <a:t>sequence</a:t>
              </a:r>
              <a:r>
                <a:rPr lang="es-ES" b="1" dirty="0">
                  <a:latin typeface="Lato" charset="0"/>
                  <a:ea typeface="Lato" charset="0"/>
                  <a:cs typeface="Lato" charset="0"/>
                </a:rPr>
                <a:t> of </a:t>
              </a:r>
              <a:r>
                <a:rPr lang="es-ES" b="1" dirty="0" err="1">
                  <a:latin typeface="Lato" charset="0"/>
                  <a:ea typeface="Lato" charset="0"/>
                  <a:cs typeface="Lato" charset="0"/>
                </a:rPr>
                <a:t>values</a:t>
              </a:r>
              <a:r>
                <a:rPr lang="es-ES" b="1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over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time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946383" y="5407085"/>
            <a:ext cx="16640067" cy="775561"/>
            <a:chOff x="1163427" y="5804655"/>
            <a:chExt cx="16640067" cy="775561"/>
          </a:xfrm>
        </p:grpSpPr>
        <p:sp>
          <p:nvSpPr>
            <p:cNvPr id="23" name="Oval 22"/>
            <p:cNvSpPr/>
            <p:nvPr/>
          </p:nvSpPr>
          <p:spPr bwMode="auto">
            <a:xfrm>
              <a:off x="1163427" y="5969987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25703" y="5804655"/>
              <a:ext cx="15877791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Is</a:t>
              </a:r>
              <a:r>
                <a:rPr lang="es-ES" b="1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b="1" dirty="0" err="1">
                  <a:latin typeface="Lato" charset="0"/>
                  <a:ea typeface="Lato" charset="0"/>
                  <a:cs typeface="Lato" charset="0"/>
                </a:rPr>
                <a:t>asynchronous</a:t>
              </a:r>
              <a:endParaRPr lang="es-ES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46383" y="7425502"/>
            <a:ext cx="16640067" cy="775561"/>
            <a:chOff x="1163427" y="7425502"/>
            <a:chExt cx="16640067" cy="775561"/>
          </a:xfrm>
        </p:grpSpPr>
        <p:sp>
          <p:nvSpPr>
            <p:cNvPr id="25" name="Oval 24"/>
            <p:cNvSpPr/>
            <p:nvPr/>
          </p:nvSpPr>
          <p:spPr bwMode="auto">
            <a:xfrm>
              <a:off x="1163427" y="7590834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25703" y="7425502"/>
              <a:ext cx="15877791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Is</a:t>
              </a:r>
              <a:r>
                <a:rPr lang="es-ES" b="1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b="1" dirty="0" err="1">
                  <a:latin typeface="Lato" charset="0"/>
                  <a:ea typeface="Lato" charset="0"/>
                  <a:cs typeface="Lato" charset="0"/>
                </a:rPr>
                <a:t>Lazy</a:t>
              </a:r>
              <a:endParaRPr lang="es-ES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46383" y="9336706"/>
            <a:ext cx="16640067" cy="775561"/>
            <a:chOff x="1163427" y="8939136"/>
            <a:chExt cx="16640067" cy="775561"/>
          </a:xfrm>
        </p:grpSpPr>
        <p:sp>
          <p:nvSpPr>
            <p:cNvPr id="27" name="Oval 26"/>
            <p:cNvSpPr/>
            <p:nvPr/>
          </p:nvSpPr>
          <p:spPr bwMode="auto">
            <a:xfrm>
              <a:off x="1163427" y="9104468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25703" y="8939136"/>
              <a:ext cx="15877791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b="1" dirty="0">
                  <a:latin typeface="Lato" charset="0"/>
                  <a:ea typeface="Lato" charset="0"/>
                  <a:cs typeface="Lato" charset="0"/>
                </a:rPr>
                <a:t>To </a:t>
              </a:r>
              <a:r>
                <a:rPr lang="es-ES" b="1" dirty="0" err="1">
                  <a:latin typeface="Lato" charset="0"/>
                  <a:ea typeface="Lato" charset="0"/>
                  <a:cs typeface="Lato" charset="0"/>
                </a:rPr>
                <a:t>get</a:t>
              </a:r>
              <a:r>
                <a:rPr lang="es-ES" b="1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b="1" dirty="0" err="1">
                  <a:latin typeface="Lato" charset="0"/>
                  <a:ea typeface="Lato" charset="0"/>
                  <a:cs typeface="Lato" charset="0"/>
                </a:rPr>
                <a:t>values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out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,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you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have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to </a:t>
              </a:r>
              <a:r>
                <a:rPr lang="es-ES" b="1" dirty="0">
                  <a:latin typeface="Lato" charset="0"/>
                  <a:ea typeface="Lato" charset="0"/>
                  <a:cs typeface="Lato" charset="0"/>
                </a:rPr>
                <a:t>subscribe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to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it</a:t>
              </a:r>
              <a:endParaRPr lang="es-ES" b="1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52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31713" y="4152927"/>
            <a:ext cx="11538281" cy="7962860"/>
            <a:chOff x="431713" y="4152927"/>
            <a:chExt cx="11538281" cy="7962860"/>
          </a:xfrm>
        </p:grpSpPr>
        <p:grpSp>
          <p:nvGrpSpPr>
            <p:cNvPr id="3" name="Group 2"/>
            <p:cNvGrpSpPr/>
            <p:nvPr/>
          </p:nvGrpSpPr>
          <p:grpSpPr>
            <a:xfrm>
              <a:off x="431716" y="4152927"/>
              <a:ext cx="11538278" cy="721934"/>
              <a:chOff x="431716" y="2272368"/>
              <a:chExt cx="11538278" cy="72193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31716" y="2272368"/>
                <a:ext cx="11538278" cy="70870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charset="0"/>
                  <a:ea typeface="Lato" charset="0"/>
                  <a:cs typeface="Lato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483742" y="2286416"/>
                <a:ext cx="9251383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Cold observable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31715" y="5241218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Starts running upon subscription: only pushes values to the observers when subscribe method is called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1714" y="7382759"/>
              <a:ext cx="11538279" cy="57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Every observer can see whole stream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1713" y="9971610"/>
              <a:ext cx="11538279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Examples: 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Service Request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Reading file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endParaRPr lang="en-US" sz="3200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428374" y="4152927"/>
            <a:ext cx="11538281" cy="8084531"/>
            <a:chOff x="12428374" y="4152927"/>
            <a:chExt cx="11538281" cy="8084531"/>
          </a:xfrm>
        </p:grpSpPr>
        <p:grpSp>
          <p:nvGrpSpPr>
            <p:cNvPr id="2" name="Group 1"/>
            <p:cNvGrpSpPr/>
            <p:nvPr/>
          </p:nvGrpSpPr>
          <p:grpSpPr>
            <a:xfrm>
              <a:off x="12428376" y="4152927"/>
              <a:ext cx="11538278" cy="735981"/>
              <a:chOff x="12428376" y="2272368"/>
              <a:chExt cx="11538278" cy="73598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2428376" y="2272368"/>
                <a:ext cx="11538278" cy="73598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charset="0"/>
                  <a:ea typeface="Lato" charset="0"/>
                  <a:cs typeface="Lato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3681493" y="2286416"/>
                <a:ext cx="8591911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Lato" charset="0"/>
                    <a:ea typeface="Lato" charset="0"/>
                    <a:cs typeface="Lato" charset="0"/>
                  </a:rPr>
                  <a:t>Hot Observable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2428374" y="5241218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Emits immediately whether its Observer is ready or not and regardless of subscribers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428376" y="7382759"/>
              <a:ext cx="11538279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Is shared among all subscribers, and each subscriber is pushed the next value in the sequence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428376" y="10093281"/>
              <a:ext cx="11538279" cy="2144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040"/>
                </a:lnSpc>
              </a:pP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Examples: 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Mouse events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Lato" charset="0"/>
                  <a:ea typeface="Lato" charset="0"/>
                  <a:cs typeface="Lato" charset="0"/>
                </a:rPr>
                <a:t>Video streaming</a:t>
              </a:r>
            </a:p>
            <a:p>
              <a:pPr marL="342900" indent="-342900">
                <a:lnSpc>
                  <a:spcPts val="4040"/>
                </a:lnSpc>
                <a:buFont typeface="Arial" panose="020B0604020202020204" pitchFamily="34" charset="0"/>
                <a:buChar char="•"/>
              </a:pPr>
              <a:endParaRPr lang="en-US" sz="3200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" y="1950061"/>
            <a:ext cx="24377650" cy="1698890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 algn="ctr"/>
            <a:r>
              <a:rPr lang="es-ES" sz="6000" b="1" dirty="0" err="1">
                <a:solidFill>
                  <a:srgbClr val="309583"/>
                </a:solidFill>
                <a:latin typeface="Arial" charset="0"/>
                <a:ea typeface="Arial" charset="0"/>
                <a:cs typeface="Arial" charset="0"/>
              </a:rPr>
              <a:t>Types</a:t>
            </a:r>
            <a:endParaRPr lang="es-ES" sz="6000" b="1" dirty="0">
              <a:solidFill>
                <a:srgbClr val="309583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s-ES" b="1" dirty="0">
              <a:solidFill>
                <a:srgbClr val="30958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3535" y="13457"/>
            <a:ext cx="595063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Observable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8" y="5241218"/>
            <a:ext cx="11538276" cy="6743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375" y="5262990"/>
            <a:ext cx="11501021" cy="67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12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350209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26874" y="5460458"/>
            <a:ext cx="14153824" cy="264686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16600" b="1" dirty="0">
                <a:solidFill>
                  <a:schemeClr val="bg1"/>
                </a:solidFill>
                <a:latin typeface="Lato Regular"/>
                <a:cs typeface="Lato Regular"/>
              </a:rPr>
              <a:t>OPERATORS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847361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9330" y="13457"/>
            <a:ext cx="531904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Operators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480920" y="2610821"/>
            <a:ext cx="20936722" cy="1329558"/>
            <a:chOff x="1480920" y="4295353"/>
            <a:chExt cx="20936722" cy="1329558"/>
          </a:xfrm>
        </p:grpSpPr>
        <p:sp>
          <p:nvSpPr>
            <p:cNvPr id="21" name="Oval 20"/>
            <p:cNvSpPr/>
            <p:nvPr/>
          </p:nvSpPr>
          <p:spPr bwMode="auto">
            <a:xfrm>
              <a:off x="1480920" y="4515234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25703" y="4295353"/>
              <a:ext cx="20491939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Allow us to spawn sequences of asynchronous requests taking advantage of pure functions to keep all of the information properly scoped</a:t>
              </a:r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80920" y="6154833"/>
            <a:ext cx="22431503" cy="4653545"/>
            <a:chOff x="1480920" y="6154833"/>
            <a:chExt cx="22431503" cy="4653545"/>
          </a:xfrm>
        </p:grpSpPr>
        <p:sp>
          <p:nvSpPr>
            <p:cNvPr id="23" name="Oval 22"/>
            <p:cNvSpPr/>
            <p:nvPr/>
          </p:nvSpPr>
          <p:spPr bwMode="auto">
            <a:xfrm>
              <a:off x="1480920" y="6303117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25703" y="6154833"/>
              <a:ext cx="21986720" cy="4653545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Allow us to manipulate or edit the data passing it from the producer to the consumer (pipeline):</a:t>
              </a:r>
            </a:p>
            <a:p>
              <a:endParaRPr lang="en-US" dirty="0">
                <a:latin typeface="Lato" charset="0"/>
                <a:ea typeface="Lato" charset="0"/>
                <a:cs typeface="Lato" charset="0"/>
              </a:endParaRPr>
            </a:p>
            <a:p>
              <a:pPr marL="1485717" lvl="1" indent="-571500">
                <a:buFont typeface="Arial" panose="020B0604020202020204" pitchFamily="34" charset="0"/>
                <a:buChar char="•"/>
              </a:pP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we can adapt the output of the producer to match the expectations of the consumer</a:t>
              </a:r>
            </a:p>
            <a:p>
              <a:pPr marL="1485717" lvl="1" indent="-571500">
                <a:buFont typeface="Arial" panose="020B0604020202020204" pitchFamily="34" charset="0"/>
                <a:buChar char="•"/>
              </a:pPr>
              <a:endParaRPr lang="en-US" dirty="0">
                <a:latin typeface="Lato" charset="0"/>
                <a:ea typeface="Lato" charset="0"/>
                <a:cs typeface="Lato" charset="0"/>
              </a:endParaRPr>
            </a:p>
            <a:p>
              <a:pPr marL="1485717" lvl="1" indent="-571500">
                <a:buFont typeface="Arial" panose="020B0604020202020204" pitchFamily="34" charset="0"/>
                <a:buChar char="•"/>
              </a:pP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promotes a separation of concerns</a:t>
              </a:r>
            </a:p>
            <a:p>
              <a:pPr marL="1485717" lvl="1" indent="-571500">
                <a:buFont typeface="Arial" panose="020B0604020202020204" pitchFamily="34" charset="0"/>
                <a:buChar char="•"/>
              </a:pPr>
              <a:endParaRPr lang="en-US" dirty="0">
                <a:latin typeface="Lato" charset="0"/>
                <a:ea typeface="Lato" charset="0"/>
                <a:cs typeface="Lato" charset="0"/>
              </a:endParaRPr>
            </a:p>
            <a:p>
              <a:pPr marL="1485717" lvl="1" indent="-571500">
                <a:buFont typeface="Arial" panose="020B0604020202020204" pitchFamily="34" charset="0"/>
                <a:buChar char="•"/>
              </a:pP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This design principle is typically extremely hard to accomplish in large-scale JavaScript applications, but </a:t>
              </a:r>
              <a:r>
                <a:rPr lang="en-US" dirty="0" err="1">
                  <a:latin typeface="Lato" charset="0"/>
                  <a:ea typeface="Lato" charset="0"/>
                  <a:cs typeface="Lato" charset="0"/>
                </a:rPr>
                <a:t>RxJS</a:t>
              </a: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 facilitates this model of design</a:t>
              </a:r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29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9330" y="13457"/>
            <a:ext cx="531904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Operators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0027092" y="1304576"/>
            <a:ext cx="4345746" cy="131401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solidFill>
                  <a:schemeClr val="accent1"/>
                </a:solidFill>
                <a:latin typeface="Lato Light"/>
                <a:cs typeface="Lato Light"/>
              </a:rPr>
              <a:t>Categories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0179718" y="3819542"/>
            <a:ext cx="5503" cy="7570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027092" y="3909711"/>
            <a:ext cx="262604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- CREATION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027092" y="4726280"/>
            <a:ext cx="434606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- TRANSFORMATION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27092" y="5542849"/>
            <a:ext cx="2507418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- FILTERING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027092" y="6359418"/>
            <a:ext cx="347723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- COMBINATION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027092" y="7175987"/>
            <a:ext cx="4107215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- ERROR HANDLING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026943" y="10442263"/>
            <a:ext cx="1988045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- UTILITY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026943" y="7992556"/>
            <a:ext cx="333617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- CONDITIONAL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026943" y="8809125"/>
            <a:ext cx="3687228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- BACK PRESSURE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026943" y="9625694"/>
            <a:ext cx="321273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- CONNECTION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02" y="1687486"/>
            <a:ext cx="20487925" cy="116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3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9330" y="13457"/>
            <a:ext cx="531904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Operators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867323" y="1304576"/>
            <a:ext cx="6665292" cy="131401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solidFill>
                  <a:schemeClr val="accent1"/>
                </a:solidFill>
                <a:latin typeface="Lato Light"/>
                <a:cs typeface="Lato Light"/>
              </a:rPr>
              <a:t>Marble 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059" y="4306922"/>
            <a:ext cx="11374738" cy="7405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309" y="2561104"/>
            <a:ext cx="7943403" cy="1115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5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2"/>
          <p:cNvSpPr txBox="1">
            <a:spLocks/>
          </p:cNvSpPr>
          <p:nvPr/>
        </p:nvSpPr>
        <p:spPr>
          <a:xfrm>
            <a:off x="-246330" y="5072064"/>
            <a:ext cx="18923151" cy="1025398"/>
          </a:xfrm>
          <a:prstGeom prst="rect">
            <a:avLst/>
          </a:prstGeom>
        </p:spPr>
        <p:txBody>
          <a:bodyPr lIns="219419" tIns="109710" rIns="219419" bIns="10971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bg-BG" sz="5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695852" y="4282757"/>
            <a:ext cx="23917722" cy="4477219"/>
            <a:chOff x="7643807" y="4282757"/>
            <a:chExt cx="22538163" cy="4477219"/>
          </a:xfrm>
        </p:grpSpPr>
        <p:sp>
          <p:nvSpPr>
            <p:cNvPr id="8" name="Round Same Side Corner Rectangle 7"/>
            <p:cNvSpPr/>
            <p:nvPr/>
          </p:nvSpPr>
          <p:spPr>
            <a:xfrm rot="16200000">
              <a:off x="13778207" y="-1851643"/>
              <a:ext cx="4477219" cy="167460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dirty="0">
                <a:latin typeface="Lato Light"/>
              </a:endParaRPr>
            </a:p>
          </p:txBody>
        </p:sp>
        <p:sp>
          <p:nvSpPr>
            <p:cNvPr id="37" name="AutoShape 2"/>
            <p:cNvSpPr>
              <a:spLocks/>
            </p:cNvSpPr>
            <p:nvPr/>
          </p:nvSpPr>
          <p:spPr bwMode="auto">
            <a:xfrm>
              <a:off x="10095333" y="5556167"/>
              <a:ext cx="20086637" cy="193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8800" dirty="0">
                  <a:solidFill>
                    <a:schemeClr val="bg1"/>
                  </a:solidFill>
                  <a:latin typeface="Lato Regular"/>
                  <a:cs typeface="Lato Regular"/>
                </a:rPr>
                <a:t>Reactive</a:t>
              </a:r>
            </a:p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8800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Programming</a:t>
              </a:r>
              <a:endParaRPr lang="es-ES" sz="2400" dirty="0">
                <a:solidFill>
                  <a:schemeClr val="bg1"/>
                </a:solidFill>
                <a:latin typeface="Lato Regular"/>
                <a:ea typeface="+mn-ea"/>
                <a:cs typeface="Lato Regular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24218100" y="4282757"/>
            <a:ext cx="22800097" cy="4477219"/>
            <a:chOff x="-6461028" y="4282757"/>
            <a:chExt cx="22800097" cy="4477219"/>
          </a:xfrm>
        </p:grpSpPr>
        <p:sp>
          <p:nvSpPr>
            <p:cNvPr id="11" name="Round Same Side Corner Rectangle 10"/>
            <p:cNvSpPr/>
            <p:nvPr/>
          </p:nvSpPr>
          <p:spPr>
            <a:xfrm rot="5400000">
              <a:off x="5908691" y="-1670401"/>
              <a:ext cx="4477219" cy="1638353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 dirty="0">
                <a:latin typeface="Lato Light"/>
              </a:endParaRPr>
            </a:p>
          </p:txBody>
        </p:sp>
        <p:sp>
          <p:nvSpPr>
            <p:cNvPr id="12" name="AutoShape 2"/>
            <p:cNvSpPr>
              <a:spLocks/>
            </p:cNvSpPr>
            <p:nvPr/>
          </p:nvSpPr>
          <p:spPr bwMode="auto">
            <a:xfrm>
              <a:off x="-6461028" y="5556167"/>
              <a:ext cx="20086637" cy="193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8800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Functional</a:t>
              </a:r>
              <a:endParaRPr lang="es-ES" sz="8800" dirty="0">
                <a:solidFill>
                  <a:schemeClr val="bg1"/>
                </a:solidFill>
                <a:latin typeface="Lato Regular"/>
                <a:cs typeface="Lato Regular"/>
              </a:endParaRPr>
            </a:p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8800" dirty="0" err="1">
                  <a:solidFill>
                    <a:schemeClr val="bg1"/>
                  </a:solidFill>
                  <a:latin typeface="Lato Regular"/>
                  <a:cs typeface="Lato Regular"/>
                </a:rPr>
                <a:t>Programming</a:t>
              </a:r>
              <a:endParaRPr lang="es-ES" sz="2400" dirty="0">
                <a:solidFill>
                  <a:schemeClr val="bg1"/>
                </a:solidFill>
                <a:latin typeface="Lato Regular"/>
                <a:ea typeface="+mn-ea"/>
                <a:cs typeface="Lato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372800" y="4281581"/>
            <a:ext cx="9201150" cy="4479638"/>
            <a:chOff x="7643806" y="4278756"/>
            <a:chExt cx="8695263" cy="4479638"/>
          </a:xfrm>
        </p:grpSpPr>
        <p:sp>
          <p:nvSpPr>
            <p:cNvPr id="5" name="Oval 4"/>
            <p:cNvSpPr/>
            <p:nvPr/>
          </p:nvSpPr>
          <p:spPr>
            <a:xfrm>
              <a:off x="7643806" y="4281175"/>
              <a:ext cx="4477219" cy="4477219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Oval 12"/>
            <p:cNvSpPr/>
            <p:nvPr/>
          </p:nvSpPr>
          <p:spPr>
            <a:xfrm>
              <a:off x="11861850" y="4281175"/>
              <a:ext cx="4477219" cy="4477219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772650" y="4278756"/>
              <a:ext cx="4510421" cy="44676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9900" dirty="0"/>
                <a:t>FRP</a:t>
              </a:r>
              <a:endParaRPr lang="es-E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49579" y="483017"/>
            <a:ext cx="2227856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What</a:t>
            </a:r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88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Functional Reactive Programming</a:t>
            </a:r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7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is</a:t>
            </a:r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?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20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3438E-6 -2.96296E-6 L 0.72806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03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917E-6 -2.96296E-6 L -0.74551 0.0019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7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9330" y="13457"/>
            <a:ext cx="5319048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Operators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0443077" y="1304576"/>
            <a:ext cx="3513787" cy="131401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solidFill>
                  <a:schemeClr val="accent1"/>
                </a:solidFill>
                <a:latin typeface="Lato Light"/>
                <a:cs typeface="Lato Light"/>
              </a:rPr>
              <a:t>Example</a:t>
            </a:r>
          </a:p>
        </p:txBody>
      </p:sp>
      <p:sp>
        <p:nvSpPr>
          <p:cNvPr id="8" name="Shape 96"/>
          <p:cNvSpPr txBox="1">
            <a:spLocks/>
          </p:cNvSpPr>
          <p:nvPr/>
        </p:nvSpPr>
        <p:spPr>
          <a:xfrm>
            <a:off x="2358937" y="2797902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 err="1">
                <a:solidFill>
                  <a:schemeClr val="accent1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Observable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.fromEvent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, ‘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keyup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’)</a:t>
            </a:r>
          </a:p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lang="es-ES" altLang="es-ES" sz="4000" dirty="0">
              <a:latin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04160" y="9580684"/>
            <a:ext cx="17586960" cy="2428436"/>
            <a:chOff x="2804160" y="9580684"/>
            <a:chExt cx="17586960" cy="242843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804160" y="11521440"/>
              <a:ext cx="17586960" cy="0"/>
            </a:xfrm>
            <a:prstGeom prst="straightConnector1">
              <a:avLst/>
            </a:prstGeom>
            <a:ln w="53975">
              <a:solidFill>
                <a:schemeClr val="tx2">
                  <a:lumMod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785360" y="11003280"/>
              <a:ext cx="1005840" cy="1005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6554987" y="11003280"/>
              <a:ext cx="1005840" cy="1005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8260080" y="11033761"/>
              <a:ext cx="0" cy="975359"/>
            </a:xfrm>
            <a:prstGeom prst="line">
              <a:avLst/>
            </a:prstGeom>
            <a:ln w="1174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804160" y="9580684"/>
              <a:ext cx="8824461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Elm street 13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58937" y="2986968"/>
            <a:ext cx="14340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We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want to take the first two numbers from a text input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Shape 96"/>
          <p:cNvSpPr txBox="1">
            <a:spLocks/>
          </p:cNvSpPr>
          <p:nvPr/>
        </p:nvSpPr>
        <p:spPr>
          <a:xfrm>
            <a:off x="4228809" y="4436311"/>
            <a:ext cx="14575102" cy="83644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.key</a:t>
            </a:r>
            <a:r>
              <a:rPr lang="es-ES" sz="4000" dirty="0" smtClean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s-ES" sz="40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" name="Shape 96"/>
          <p:cNvSpPr txBox="1">
            <a:spLocks/>
          </p:cNvSpPr>
          <p:nvPr/>
        </p:nvSpPr>
        <p:spPr>
          <a:xfrm>
            <a:off x="4228809" y="5188797"/>
            <a:ext cx="14575102" cy="83166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ES" sz="4000" dirty="0" err="1">
                <a:solidFill>
                  <a:schemeClr val="accent3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s-ES" sz="4000" dirty="0" smtClean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s-ES" sz="40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Shape 96"/>
          <p:cNvSpPr txBox="1">
            <a:spLocks/>
          </p:cNvSpPr>
          <p:nvPr/>
        </p:nvSpPr>
        <p:spPr>
          <a:xfrm>
            <a:off x="4218649" y="5922310"/>
            <a:ext cx="14575102" cy="8337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s-ES" sz="4000" dirty="0" err="1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take</a:t>
            </a: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(2</a:t>
            </a:r>
            <a:r>
              <a:rPr lang="es-ES" sz="4000" dirty="0" smtClean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s-ES" sz="4000" dirty="0">
              <a:solidFill>
                <a:srgbClr val="3B3B3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" name="Shape 96"/>
          <p:cNvSpPr txBox="1">
            <a:spLocks/>
          </p:cNvSpPr>
          <p:nvPr/>
        </p:nvSpPr>
        <p:spPr>
          <a:xfrm>
            <a:off x="4208489" y="6645051"/>
            <a:ext cx="14575102" cy="85851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4000" dirty="0">
                <a:solidFill>
                  <a:srgbClr val="3B3B3B"/>
                </a:solidFill>
                <a:latin typeface="Consolas"/>
                <a:ea typeface="Consolas"/>
                <a:cs typeface="Consolas"/>
                <a:sym typeface="Consolas"/>
              </a:rPr>
              <a:t>	.subscribe(console.log);</a:t>
            </a:r>
            <a:endParaRPr lang="es-ES" altLang="es-E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88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22846" y="-30602"/>
            <a:ext cx="24400495" cy="137466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" y="5408011"/>
            <a:ext cx="24377649" cy="2418932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Operators that you may know</a:t>
            </a:r>
          </a:p>
        </p:txBody>
      </p:sp>
    </p:spTree>
    <p:extLst>
      <p:ext uri="{BB962C8B-B14F-4D97-AF65-F5344CB8AC3E}">
        <p14:creationId xmlns:p14="http://schemas.microsoft.com/office/powerpoint/2010/main" val="79273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329" y="5627771"/>
            <a:ext cx="17442991" cy="2370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Subscribe to Observables in order but only when the previous completes, then move to the next one</a:t>
            </a:r>
            <a:b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</a:br>
            <a:endParaRPr lang="en-US" sz="6000" b="1" dirty="0">
              <a:solidFill>
                <a:schemeClr val="accent1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4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28" y="9743561"/>
            <a:ext cx="17364491" cy="30793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13198" y="13457"/>
            <a:ext cx="375131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Concat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284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Only when the inner Observable emits, let me know by merging the value to the outer Observable</a:t>
            </a:r>
          </a:p>
          <a:p>
            <a:endParaRPr lang="en-US" sz="4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17" y="4933506"/>
            <a:ext cx="19261266" cy="2547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17" y="8203355"/>
            <a:ext cx="19317162" cy="27367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72237" y="13457"/>
            <a:ext cx="563323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mergeMap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94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Like </a:t>
            </a:r>
            <a:r>
              <a:rPr lang="en-US" sz="6000" b="1" dirty="0" err="1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mergeMap</a:t>
            </a: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 but when the source Observable emits cancel any previous subscriptions of the inner Observable</a:t>
            </a:r>
          </a:p>
          <a:p>
            <a:endParaRPr lang="en-US" sz="4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782" y="4721162"/>
            <a:ext cx="14054545" cy="3257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79" y="8475497"/>
            <a:ext cx="12416550" cy="49725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12926" y="13457"/>
            <a:ext cx="575185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switchMap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53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96"/>
          <p:cNvSpPr txBox="1">
            <a:spLocks/>
          </p:cNvSpPr>
          <p:nvPr/>
        </p:nvSpPr>
        <p:spPr>
          <a:xfrm>
            <a:off x="9293322" y="5289983"/>
            <a:ext cx="14575102" cy="367537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ES" altLang="es-ES" sz="4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879" y="514615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468977"/>
            <a:ext cx="2437765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Let me know when any Observable emits but also give me the latest value from the others</a:t>
            </a:r>
          </a:p>
          <a:p>
            <a:endParaRPr lang="en-US" sz="4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3" y="5469323"/>
            <a:ext cx="12559152" cy="5030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49" y="5146158"/>
            <a:ext cx="11222975" cy="63175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96012" y="13457"/>
            <a:ext cx="758569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combineLatest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994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350209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460458"/>
            <a:ext cx="24407572" cy="264686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16600" b="1">
                <a:solidFill>
                  <a:schemeClr val="bg1"/>
                </a:solidFill>
                <a:latin typeface="Lato Regular"/>
                <a:cs typeface="Lato Regular"/>
              </a:rPr>
              <a:t>SUBSCRIPTIONS</a:t>
            </a:r>
            <a:endParaRPr lang="id-ID" sz="166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2244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10998" y="13457"/>
            <a:ext cx="6955715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Subscriptions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PROGRAMMING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480920" y="2610821"/>
            <a:ext cx="20936722" cy="775561"/>
            <a:chOff x="1480920" y="4295353"/>
            <a:chExt cx="20936722" cy="775561"/>
          </a:xfrm>
        </p:grpSpPr>
        <p:sp>
          <p:nvSpPr>
            <p:cNvPr id="21" name="Oval 20"/>
            <p:cNvSpPr/>
            <p:nvPr/>
          </p:nvSpPr>
          <p:spPr bwMode="auto">
            <a:xfrm>
              <a:off x="1480920" y="4515234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25703" y="4295353"/>
              <a:ext cx="20491939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A subscription is the consumer of an observable, using an observer.</a:t>
              </a:r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80920" y="6154833"/>
            <a:ext cx="22431503" cy="775561"/>
            <a:chOff x="1480920" y="6154833"/>
            <a:chExt cx="22431503" cy="775561"/>
          </a:xfrm>
        </p:grpSpPr>
        <p:sp>
          <p:nvSpPr>
            <p:cNvPr id="23" name="Oval 22"/>
            <p:cNvSpPr/>
            <p:nvPr/>
          </p:nvSpPr>
          <p:spPr bwMode="auto">
            <a:xfrm>
              <a:off x="1480920" y="6303117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25703" y="6154833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Calling subscribe() on an observable source, returns a Subscription object</a:t>
              </a:r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5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9462778" y="483017"/>
            <a:ext cx="545209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Mind</a:t>
            </a:r>
            <a:r>
              <a:rPr lang="es-ES" sz="8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8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map</a:t>
            </a:r>
            <a:endParaRPr lang="id-ID" sz="8800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332922" y="5500778"/>
            <a:ext cx="21711807" cy="3089995"/>
            <a:chOff x="429208" y="9419635"/>
            <a:chExt cx="21711807" cy="3089995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29208" y="11296468"/>
              <a:ext cx="18288000" cy="107576"/>
            </a:xfrm>
            <a:prstGeom prst="straightConnector1">
              <a:avLst/>
            </a:prstGeom>
            <a:ln w="2063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4747236" y="10548873"/>
              <a:ext cx="1546697" cy="1547100"/>
              <a:chOff x="5222775" y="1833299"/>
              <a:chExt cx="618294" cy="618294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5222775" y="1833299"/>
                <a:ext cx="618294" cy="61829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0" tIns="45709" rIns="91420" bIns="4570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283586" y="1856521"/>
                <a:ext cx="436880" cy="438565"/>
              </a:xfrm>
              <a:prstGeom prst="rect">
                <a:avLst/>
              </a:prstGeom>
              <a:noFill/>
            </p:spPr>
            <p:txBody>
              <a:bodyPr wrap="square" lIns="91420" tIns="45709" rIns="91420" bIns="45709" rtlCol="0">
                <a:spAutoFit/>
              </a:bodyPr>
              <a:lstStyle/>
              <a:p>
                <a:pPr algn="ctr"/>
                <a:endParaRPr lang="en-US" sz="6400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685327" y="10548873"/>
              <a:ext cx="1546697" cy="1547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898844" y="10522918"/>
              <a:ext cx="1546697" cy="1547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03" tIns="91400" rIns="182803" bIns="91400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9191180" y="9971703"/>
              <a:ext cx="3679932" cy="2537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Observable</a:t>
              </a: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19018903" y="9971703"/>
              <a:ext cx="3122112" cy="25379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Observer</a:t>
              </a:r>
              <a:endParaRPr lang="es-E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70563" y="11505308"/>
              <a:ext cx="2595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.subscribe()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3794253" y="9419635"/>
              <a:ext cx="3999813" cy="1547100"/>
              <a:chOff x="13439405" y="8539391"/>
              <a:chExt cx="3999813" cy="15471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15351630" y="8539391"/>
                <a:ext cx="1546697" cy="1547100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0" tIns="45709" rIns="91420" bIns="45709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439405" y="8713640"/>
                <a:ext cx="399981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600" dirty="0" err="1"/>
                  <a:t>next</a:t>
                </a:r>
                <a:r>
                  <a:rPr lang="es-ES" sz="6600" dirty="0"/>
                  <a:t>(       )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5351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790030" y="164037"/>
            <a:ext cx="1617670" cy="1731590"/>
            <a:chOff x="2845666" y="775853"/>
            <a:chExt cx="3235768" cy="3463638"/>
          </a:xfrm>
        </p:grpSpPr>
        <p:sp>
          <p:nvSpPr>
            <p:cNvPr id="2" name="Rounded Rectangle 1"/>
            <p:cNvSpPr/>
            <p:nvPr/>
          </p:nvSpPr>
          <p:spPr>
            <a:xfrm>
              <a:off x="2845666" y="775853"/>
              <a:ext cx="3235768" cy="34636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447" y="1227569"/>
              <a:ext cx="2560205" cy="2560205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0790029" y="4616925"/>
            <a:ext cx="1617670" cy="2627994"/>
            <a:chOff x="10790029" y="4616925"/>
            <a:chExt cx="1617670" cy="2627994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1601964" y="4616925"/>
              <a:ext cx="0" cy="1092857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0790029" y="5513329"/>
              <a:ext cx="1617670" cy="1731590"/>
              <a:chOff x="2849998" y="4902674"/>
              <a:chExt cx="3235768" cy="3463638"/>
            </a:xfrm>
            <a:solidFill>
              <a:srgbClr val="006699"/>
            </a:solidFill>
          </p:grpSpPr>
          <p:sp>
            <p:nvSpPr>
              <p:cNvPr id="7" name="Rounded Rectangle 1"/>
              <p:cNvSpPr/>
              <p:nvPr/>
            </p:nvSpPr>
            <p:spPr>
              <a:xfrm>
                <a:off x="2849998" y="4902674"/>
                <a:ext cx="3235768" cy="3463638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9489" y="5458206"/>
                <a:ext cx="2336785" cy="2352574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62" name="Group 61"/>
          <p:cNvGrpSpPr/>
          <p:nvPr/>
        </p:nvGrpSpPr>
        <p:grpSpPr>
          <a:xfrm>
            <a:off x="7429694" y="4479087"/>
            <a:ext cx="3605404" cy="2765832"/>
            <a:chOff x="7429694" y="4479087"/>
            <a:chExt cx="3605404" cy="2765832"/>
          </a:xfrm>
        </p:grpSpPr>
        <p:cxnSp>
          <p:nvCxnSpPr>
            <p:cNvPr id="42" name="Straight Connector 41"/>
            <p:cNvCxnSpPr/>
            <p:nvPr/>
          </p:nvCxnSpPr>
          <p:spPr>
            <a:xfrm flipH="1">
              <a:off x="8235943" y="4479087"/>
              <a:ext cx="2799155" cy="1193333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7429694" y="5513329"/>
              <a:ext cx="1617670" cy="1731590"/>
              <a:chOff x="2849998" y="6208294"/>
              <a:chExt cx="1617670" cy="1731590"/>
            </a:xfrm>
          </p:grpSpPr>
          <p:sp>
            <p:nvSpPr>
              <p:cNvPr id="12" name="Rounded Rectangle 1"/>
              <p:cNvSpPr/>
              <p:nvPr/>
            </p:nvSpPr>
            <p:spPr>
              <a:xfrm>
                <a:off x="2849998" y="6208294"/>
                <a:ext cx="1617670" cy="1731590"/>
              </a:xfrm>
              <a:prstGeom prst="roundRect">
                <a:avLst/>
              </a:prstGeom>
              <a:solidFill>
                <a:srgbClr val="0066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4714" y="6404747"/>
                <a:ext cx="1299558" cy="1299558"/>
              </a:xfrm>
              <a:prstGeom prst="rect">
                <a:avLst/>
              </a:prstGeom>
            </p:spPr>
          </p:pic>
        </p:grpSp>
      </p:grpSp>
      <p:grpSp>
        <p:nvGrpSpPr>
          <p:cNvPr id="69" name="Group 68"/>
          <p:cNvGrpSpPr/>
          <p:nvPr/>
        </p:nvGrpSpPr>
        <p:grpSpPr>
          <a:xfrm>
            <a:off x="12369800" y="7112000"/>
            <a:ext cx="3905798" cy="2957659"/>
            <a:chOff x="12369800" y="7112000"/>
            <a:chExt cx="3905798" cy="2957659"/>
          </a:xfrm>
        </p:grpSpPr>
        <p:cxnSp>
          <p:nvCxnSpPr>
            <p:cNvPr id="54" name="Straight Connector 53"/>
            <p:cNvCxnSpPr/>
            <p:nvPr/>
          </p:nvCxnSpPr>
          <p:spPr>
            <a:xfrm flipH="1" flipV="1">
              <a:off x="12369800" y="7112000"/>
              <a:ext cx="2902626" cy="1502866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14657928" y="8338069"/>
              <a:ext cx="1617670" cy="1731590"/>
              <a:chOff x="2849998" y="8539689"/>
              <a:chExt cx="1617670" cy="1731590"/>
            </a:xfrm>
          </p:grpSpPr>
          <p:sp>
            <p:nvSpPr>
              <p:cNvPr id="17" name="Rounded Rectangle 1"/>
              <p:cNvSpPr/>
              <p:nvPr/>
            </p:nvSpPr>
            <p:spPr>
              <a:xfrm>
                <a:off x="2849998" y="8539689"/>
                <a:ext cx="1617670" cy="1731590"/>
              </a:xfrm>
              <a:prstGeom prst="roundRect">
                <a:avLst/>
              </a:prstGeom>
              <a:solidFill>
                <a:srgbClr val="0066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2841" y="8679768"/>
                <a:ext cx="1451431" cy="1451431"/>
              </a:xfrm>
              <a:prstGeom prst="rect">
                <a:avLst/>
              </a:prstGeom>
            </p:spPr>
          </p:pic>
        </p:grpSp>
      </p:grpSp>
      <p:grpSp>
        <p:nvGrpSpPr>
          <p:cNvPr id="64" name="Group 63"/>
          <p:cNvGrpSpPr/>
          <p:nvPr/>
        </p:nvGrpSpPr>
        <p:grpSpPr>
          <a:xfrm>
            <a:off x="7434704" y="10051619"/>
            <a:ext cx="1617670" cy="2824447"/>
            <a:chOff x="7434704" y="10051619"/>
            <a:chExt cx="1617670" cy="2824447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8235943" y="10051619"/>
              <a:ext cx="0" cy="1092857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7434704" y="11144476"/>
              <a:ext cx="1617670" cy="1731590"/>
              <a:chOff x="8913572" y="9169263"/>
              <a:chExt cx="1617670" cy="1731590"/>
            </a:xfrm>
          </p:grpSpPr>
          <p:sp>
            <p:nvSpPr>
              <p:cNvPr id="23" name="Rounded Rectangle 1"/>
              <p:cNvSpPr/>
              <p:nvPr/>
            </p:nvSpPr>
            <p:spPr>
              <a:xfrm>
                <a:off x="8913572" y="9169263"/>
                <a:ext cx="1617670" cy="1731590"/>
              </a:xfrm>
              <a:prstGeom prst="roundRect">
                <a:avLst/>
              </a:prstGeom>
              <a:solidFill>
                <a:srgbClr val="F2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4237" y="9381005"/>
                <a:ext cx="1315776" cy="1315776"/>
              </a:xfrm>
              <a:prstGeom prst="rect">
                <a:avLst/>
              </a:prstGeom>
              <a:solidFill>
                <a:srgbClr val="F29B26"/>
              </a:solidFill>
              <a:ln>
                <a:noFill/>
              </a:ln>
            </p:spPr>
          </p:pic>
        </p:grpSp>
      </p:grpSp>
      <p:grpSp>
        <p:nvGrpSpPr>
          <p:cNvPr id="63" name="Group 62"/>
          <p:cNvGrpSpPr/>
          <p:nvPr/>
        </p:nvGrpSpPr>
        <p:grpSpPr>
          <a:xfrm>
            <a:off x="7427108" y="7244919"/>
            <a:ext cx="1617670" cy="2797809"/>
            <a:chOff x="7427108" y="7244919"/>
            <a:chExt cx="1617670" cy="2797809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8235943" y="7244919"/>
              <a:ext cx="0" cy="1092857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7427108" y="8311138"/>
              <a:ext cx="1617670" cy="1731590"/>
              <a:chOff x="11014746" y="5538952"/>
              <a:chExt cx="1617670" cy="1731590"/>
            </a:xfrm>
          </p:grpSpPr>
          <p:sp>
            <p:nvSpPr>
              <p:cNvPr id="31" name="Rounded Rectangle 1"/>
              <p:cNvSpPr/>
              <p:nvPr/>
            </p:nvSpPr>
            <p:spPr>
              <a:xfrm>
                <a:off x="11014746" y="5538952"/>
                <a:ext cx="1617670" cy="1731590"/>
              </a:xfrm>
              <a:prstGeom prst="roundRect">
                <a:avLst/>
              </a:prstGeom>
              <a:solidFill>
                <a:srgbClr val="0066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65504" y="5844837"/>
                <a:ext cx="992140" cy="1158730"/>
              </a:xfrm>
              <a:prstGeom prst="rect">
                <a:avLst/>
              </a:prstGeom>
            </p:spPr>
          </p:pic>
        </p:grpSp>
      </p:grpSp>
      <p:grpSp>
        <p:nvGrpSpPr>
          <p:cNvPr id="61" name="Group 60"/>
          <p:cNvGrpSpPr/>
          <p:nvPr/>
        </p:nvGrpSpPr>
        <p:grpSpPr>
          <a:xfrm>
            <a:off x="10790030" y="1895627"/>
            <a:ext cx="1617670" cy="2819680"/>
            <a:chOff x="10790030" y="1895627"/>
            <a:chExt cx="1617670" cy="2819680"/>
          </a:xfrm>
        </p:grpSpPr>
        <p:grpSp>
          <p:nvGrpSpPr>
            <p:cNvPr id="24" name="Group 23"/>
            <p:cNvGrpSpPr/>
            <p:nvPr/>
          </p:nvGrpSpPr>
          <p:grpSpPr>
            <a:xfrm>
              <a:off x="10790030" y="2983717"/>
              <a:ext cx="1617670" cy="1731590"/>
              <a:chOff x="6017972" y="7673893"/>
              <a:chExt cx="1617670" cy="1731590"/>
            </a:xfrm>
          </p:grpSpPr>
          <p:sp>
            <p:nvSpPr>
              <p:cNvPr id="20" name="Rounded Rectangle 1"/>
              <p:cNvSpPr/>
              <p:nvPr/>
            </p:nvSpPr>
            <p:spPr>
              <a:xfrm>
                <a:off x="6017972" y="7673893"/>
                <a:ext cx="1617670" cy="1731590"/>
              </a:xfrm>
              <a:prstGeom prst="roundRect">
                <a:avLst/>
              </a:prstGeom>
              <a:solidFill>
                <a:srgbClr val="0066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7231" y="7910112"/>
                <a:ext cx="1259151" cy="1259151"/>
              </a:xfrm>
              <a:prstGeom prst="rect">
                <a:avLst/>
              </a:prstGeom>
            </p:spPr>
          </p:pic>
        </p:grpSp>
        <p:cxnSp>
          <p:nvCxnSpPr>
            <p:cNvPr id="38" name="Straight Connector 37"/>
            <p:cNvCxnSpPr/>
            <p:nvPr/>
          </p:nvCxnSpPr>
          <p:spPr>
            <a:xfrm>
              <a:off x="11598864" y="1895627"/>
              <a:ext cx="0" cy="1092857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0786796" y="7218281"/>
            <a:ext cx="1617670" cy="5657785"/>
            <a:chOff x="10786796" y="7218281"/>
            <a:chExt cx="1617670" cy="5657785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11598864" y="7218281"/>
              <a:ext cx="7030" cy="4357634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10786796" y="11144476"/>
              <a:ext cx="1617670" cy="1731590"/>
              <a:chOff x="8913572" y="9169263"/>
              <a:chExt cx="1617670" cy="1731590"/>
            </a:xfrm>
          </p:grpSpPr>
          <p:sp>
            <p:nvSpPr>
              <p:cNvPr id="50" name="Rounded Rectangle 1"/>
              <p:cNvSpPr/>
              <p:nvPr/>
            </p:nvSpPr>
            <p:spPr>
              <a:xfrm>
                <a:off x="8913572" y="9169263"/>
                <a:ext cx="1617670" cy="1731590"/>
              </a:xfrm>
              <a:prstGeom prst="roundRect">
                <a:avLst/>
              </a:prstGeom>
              <a:solidFill>
                <a:srgbClr val="F2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4237" y="9381005"/>
                <a:ext cx="1315776" cy="1315776"/>
              </a:xfrm>
              <a:prstGeom prst="rect">
                <a:avLst/>
              </a:prstGeom>
              <a:solidFill>
                <a:srgbClr val="F29B26"/>
              </a:solidFill>
              <a:ln>
                <a:noFill/>
              </a:ln>
            </p:spPr>
          </p:pic>
        </p:grpSp>
      </p:grpSp>
      <p:grpSp>
        <p:nvGrpSpPr>
          <p:cNvPr id="68" name="Group 67"/>
          <p:cNvGrpSpPr/>
          <p:nvPr/>
        </p:nvGrpSpPr>
        <p:grpSpPr>
          <a:xfrm>
            <a:off x="14657928" y="10069659"/>
            <a:ext cx="1617670" cy="2806407"/>
            <a:chOff x="14657928" y="10069659"/>
            <a:chExt cx="1617670" cy="2806407"/>
          </a:xfrm>
        </p:grpSpPr>
        <p:grpSp>
          <p:nvGrpSpPr>
            <p:cNvPr id="57" name="Group 56"/>
            <p:cNvGrpSpPr/>
            <p:nvPr/>
          </p:nvGrpSpPr>
          <p:grpSpPr>
            <a:xfrm>
              <a:off x="14657928" y="11144476"/>
              <a:ext cx="1617670" cy="1731590"/>
              <a:chOff x="8913572" y="9169263"/>
              <a:chExt cx="1617670" cy="1731590"/>
            </a:xfrm>
          </p:grpSpPr>
          <p:sp>
            <p:nvSpPr>
              <p:cNvPr id="58" name="Rounded Rectangle 1"/>
              <p:cNvSpPr/>
              <p:nvPr/>
            </p:nvSpPr>
            <p:spPr>
              <a:xfrm>
                <a:off x="8913572" y="9169263"/>
                <a:ext cx="1617670" cy="1731590"/>
              </a:xfrm>
              <a:prstGeom prst="roundRect">
                <a:avLst/>
              </a:prstGeom>
              <a:solidFill>
                <a:srgbClr val="F2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94237" y="9381005"/>
                <a:ext cx="1315776" cy="1315776"/>
              </a:xfrm>
              <a:prstGeom prst="rect">
                <a:avLst/>
              </a:prstGeom>
              <a:solidFill>
                <a:srgbClr val="F29B26"/>
              </a:solidFill>
              <a:ln>
                <a:noFill/>
              </a:ln>
            </p:spPr>
          </p:pic>
        </p:grpSp>
        <p:cxnSp>
          <p:nvCxnSpPr>
            <p:cNvPr id="60" name="Straight Connector 59"/>
            <p:cNvCxnSpPr/>
            <p:nvPr/>
          </p:nvCxnSpPr>
          <p:spPr>
            <a:xfrm>
              <a:off x="15456486" y="10069659"/>
              <a:ext cx="0" cy="1092857"/>
            </a:xfrm>
            <a:prstGeom prst="line">
              <a:avLst/>
            </a:prstGeom>
            <a:ln w="762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936093" y="89896"/>
            <a:ext cx="446464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Example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521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0" y="2535930"/>
            <a:ext cx="24377650" cy="750973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344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λ</a:t>
            </a:r>
            <a:endParaRPr lang="es-ES" sz="34400" b="1" dirty="0">
              <a:solidFill>
                <a:schemeClr val="accent1">
                  <a:lumMod val="40000"/>
                  <a:lumOff val="6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algn="ctr"/>
            <a:r>
              <a:rPr lang="es-ES" sz="13800" b="1" dirty="0" err="1">
                <a:solidFill>
                  <a:schemeClr val="bg1">
                    <a:lumMod val="95000"/>
                  </a:schemeClr>
                </a:solidFill>
                <a:latin typeface="+mj-lt"/>
                <a:cs typeface="Arial" panose="020B0604020202020204" pitchFamily="34" charset="0"/>
              </a:rPr>
              <a:t>Functional</a:t>
            </a:r>
            <a:r>
              <a:rPr lang="es-ES" sz="13800" b="1" dirty="0">
                <a:solidFill>
                  <a:schemeClr val="bg1">
                    <a:lumMod val="95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ES" sz="13800" b="1" dirty="0" err="1">
                <a:solidFill>
                  <a:schemeClr val="bg1">
                    <a:lumMod val="95000"/>
                  </a:schemeClr>
                </a:solidFill>
                <a:latin typeface="+mj-lt"/>
                <a:cs typeface="Arial" panose="020B0604020202020204" pitchFamily="34" charset="0"/>
              </a:rPr>
              <a:t>Programming</a:t>
            </a:r>
            <a:endParaRPr lang="id-ID" sz="13800" b="1" dirty="0">
              <a:solidFill>
                <a:schemeClr val="bg1">
                  <a:lumMod val="9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93156" y="0"/>
            <a:ext cx="3684494" cy="2312894"/>
          </a:xfrm>
          <a:prstGeom prst="rect">
            <a:avLst/>
          </a:prstGeom>
          <a:solidFill>
            <a:srgbClr val="657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06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21508" y="525680"/>
            <a:ext cx="8848490" cy="12712029"/>
            <a:chOff x="7427108" y="164037"/>
            <a:chExt cx="8848490" cy="12712029"/>
          </a:xfrm>
        </p:grpSpPr>
        <p:grpSp>
          <p:nvGrpSpPr>
            <p:cNvPr id="3" name="Group 2"/>
            <p:cNvGrpSpPr/>
            <p:nvPr/>
          </p:nvGrpSpPr>
          <p:grpSpPr>
            <a:xfrm>
              <a:off x="10790030" y="164037"/>
              <a:ext cx="1617670" cy="1731590"/>
              <a:chOff x="2845666" y="775853"/>
              <a:chExt cx="3235768" cy="3463638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2845666" y="775853"/>
                <a:ext cx="3235768" cy="34636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3447" y="1227569"/>
                <a:ext cx="2560205" cy="2560205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10790029" y="4616925"/>
              <a:ext cx="1617670" cy="2627994"/>
              <a:chOff x="10790029" y="4616925"/>
              <a:chExt cx="1617670" cy="2627994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11601964" y="4616925"/>
                <a:ext cx="0" cy="1092857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10790029" y="5513329"/>
                <a:ext cx="1617670" cy="1731590"/>
                <a:chOff x="2849998" y="4902674"/>
                <a:chExt cx="3235768" cy="3463638"/>
              </a:xfrm>
              <a:solidFill>
                <a:srgbClr val="006699"/>
              </a:solidFill>
            </p:grpSpPr>
            <p:sp>
              <p:nvSpPr>
                <p:cNvPr id="7" name="Rounded Rectangle 1"/>
                <p:cNvSpPr/>
                <p:nvPr/>
              </p:nvSpPr>
              <p:spPr>
                <a:xfrm>
                  <a:off x="2849998" y="4902674"/>
                  <a:ext cx="3235768" cy="3463638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9489" y="5458206"/>
                  <a:ext cx="2336785" cy="2352574"/>
                </a:xfrm>
                <a:prstGeom prst="rect">
                  <a:avLst/>
                </a:prstGeom>
                <a:grpFill/>
              </p:spPr>
            </p:pic>
          </p:grpSp>
        </p:grpSp>
        <p:grpSp>
          <p:nvGrpSpPr>
            <p:cNvPr id="62" name="Group 61"/>
            <p:cNvGrpSpPr/>
            <p:nvPr/>
          </p:nvGrpSpPr>
          <p:grpSpPr>
            <a:xfrm>
              <a:off x="7429694" y="4479087"/>
              <a:ext cx="3605404" cy="2765832"/>
              <a:chOff x="7429694" y="4479087"/>
              <a:chExt cx="3605404" cy="2765832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H="1">
                <a:off x="8235943" y="4479087"/>
                <a:ext cx="2799155" cy="1193333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>
                <a:off x="7429694" y="5513329"/>
                <a:ext cx="1617670" cy="1731590"/>
                <a:chOff x="2849998" y="6208294"/>
                <a:chExt cx="1617670" cy="1731590"/>
              </a:xfrm>
            </p:grpSpPr>
            <p:sp>
              <p:nvSpPr>
                <p:cNvPr id="12" name="Rounded Rectangle 1"/>
                <p:cNvSpPr/>
                <p:nvPr/>
              </p:nvSpPr>
              <p:spPr>
                <a:xfrm>
                  <a:off x="2849998" y="6208294"/>
                  <a:ext cx="1617670" cy="1731590"/>
                </a:xfrm>
                <a:prstGeom prst="roundRect">
                  <a:avLst/>
                </a:prstGeom>
                <a:solidFill>
                  <a:srgbClr val="00669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4714" y="6404747"/>
                  <a:ext cx="1299558" cy="129955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9" name="Group 68"/>
            <p:cNvGrpSpPr/>
            <p:nvPr/>
          </p:nvGrpSpPr>
          <p:grpSpPr>
            <a:xfrm>
              <a:off x="12369800" y="7112000"/>
              <a:ext cx="3905798" cy="2957659"/>
              <a:chOff x="12369800" y="7112000"/>
              <a:chExt cx="3905798" cy="2957659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12369800" y="7112000"/>
                <a:ext cx="2902626" cy="1502866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25" name="Group 24"/>
              <p:cNvGrpSpPr/>
              <p:nvPr/>
            </p:nvGrpSpPr>
            <p:grpSpPr>
              <a:xfrm>
                <a:off x="14657928" y="8338069"/>
                <a:ext cx="1617670" cy="1731590"/>
                <a:chOff x="2849998" y="8539689"/>
                <a:chExt cx="1617670" cy="1731590"/>
              </a:xfrm>
            </p:grpSpPr>
            <p:sp>
              <p:nvSpPr>
                <p:cNvPr id="17" name="Rounded Rectangle 1"/>
                <p:cNvSpPr/>
                <p:nvPr/>
              </p:nvSpPr>
              <p:spPr>
                <a:xfrm>
                  <a:off x="2849998" y="8539689"/>
                  <a:ext cx="1617670" cy="1731590"/>
                </a:xfrm>
                <a:prstGeom prst="roundRect">
                  <a:avLst/>
                </a:prstGeom>
                <a:solidFill>
                  <a:srgbClr val="00669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2841" y="8679768"/>
                  <a:ext cx="1451431" cy="14514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4" name="Group 63"/>
            <p:cNvGrpSpPr/>
            <p:nvPr/>
          </p:nvGrpSpPr>
          <p:grpSpPr>
            <a:xfrm>
              <a:off x="7434704" y="10051619"/>
              <a:ext cx="1617670" cy="2824447"/>
              <a:chOff x="7434704" y="10051619"/>
              <a:chExt cx="1617670" cy="28244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8235943" y="10051619"/>
                <a:ext cx="0" cy="1092857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>
                <a:off x="7434704" y="11144476"/>
                <a:ext cx="1617670" cy="1731590"/>
                <a:chOff x="8913572" y="9169263"/>
                <a:chExt cx="1617670" cy="1731590"/>
              </a:xfrm>
            </p:grpSpPr>
            <p:sp>
              <p:nvSpPr>
                <p:cNvPr id="23" name="Rounded Rectangle 1"/>
                <p:cNvSpPr/>
                <p:nvPr/>
              </p:nvSpPr>
              <p:spPr>
                <a:xfrm>
                  <a:off x="8913572" y="9169263"/>
                  <a:ext cx="1617670" cy="1731590"/>
                </a:xfrm>
                <a:prstGeom prst="roundRect">
                  <a:avLst/>
                </a:prstGeom>
                <a:solidFill>
                  <a:srgbClr val="F29B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4237" y="9381005"/>
                  <a:ext cx="1315776" cy="1315776"/>
                </a:xfrm>
                <a:prstGeom prst="rect">
                  <a:avLst/>
                </a:prstGeom>
                <a:solidFill>
                  <a:srgbClr val="F29B26"/>
                </a:solidFill>
                <a:ln>
                  <a:noFill/>
                </a:ln>
              </p:spPr>
            </p:pic>
          </p:grpSp>
        </p:grpSp>
        <p:grpSp>
          <p:nvGrpSpPr>
            <p:cNvPr id="63" name="Group 62"/>
            <p:cNvGrpSpPr/>
            <p:nvPr/>
          </p:nvGrpSpPr>
          <p:grpSpPr>
            <a:xfrm>
              <a:off x="7427108" y="7244919"/>
              <a:ext cx="1617670" cy="2797809"/>
              <a:chOff x="7427108" y="7244919"/>
              <a:chExt cx="1617670" cy="2797809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8235943" y="7244919"/>
                <a:ext cx="0" cy="1092857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7427108" y="8311138"/>
                <a:ext cx="1617670" cy="1731590"/>
                <a:chOff x="11014746" y="5538952"/>
                <a:chExt cx="1617670" cy="1731590"/>
              </a:xfrm>
            </p:grpSpPr>
            <p:sp>
              <p:nvSpPr>
                <p:cNvPr id="31" name="Rounded Rectangle 1"/>
                <p:cNvSpPr/>
                <p:nvPr/>
              </p:nvSpPr>
              <p:spPr>
                <a:xfrm>
                  <a:off x="11014746" y="5538952"/>
                  <a:ext cx="1617670" cy="1731590"/>
                </a:xfrm>
                <a:prstGeom prst="roundRect">
                  <a:avLst/>
                </a:prstGeom>
                <a:solidFill>
                  <a:srgbClr val="00669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65504" y="5844837"/>
                  <a:ext cx="992140" cy="11587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1" name="Group 60"/>
            <p:cNvGrpSpPr/>
            <p:nvPr/>
          </p:nvGrpSpPr>
          <p:grpSpPr>
            <a:xfrm>
              <a:off x="10790030" y="1895627"/>
              <a:ext cx="1617670" cy="2819680"/>
              <a:chOff x="10790030" y="1895627"/>
              <a:chExt cx="1617670" cy="281968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0790030" y="2983717"/>
                <a:ext cx="1617670" cy="1731590"/>
                <a:chOff x="6017972" y="7673893"/>
                <a:chExt cx="1617670" cy="1731590"/>
              </a:xfrm>
            </p:grpSpPr>
            <p:sp>
              <p:nvSpPr>
                <p:cNvPr id="20" name="Rounded Rectangle 1"/>
                <p:cNvSpPr/>
                <p:nvPr/>
              </p:nvSpPr>
              <p:spPr>
                <a:xfrm>
                  <a:off x="6017972" y="7673893"/>
                  <a:ext cx="1617670" cy="1731590"/>
                </a:xfrm>
                <a:prstGeom prst="roundRect">
                  <a:avLst/>
                </a:prstGeom>
                <a:solidFill>
                  <a:srgbClr val="00669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231" y="7910112"/>
                  <a:ext cx="1259151" cy="1259151"/>
                </a:xfrm>
                <a:prstGeom prst="rect">
                  <a:avLst/>
                </a:prstGeom>
              </p:spPr>
            </p:pic>
          </p:grpSp>
          <p:cxnSp>
            <p:nvCxnSpPr>
              <p:cNvPr id="38" name="Straight Connector 37"/>
              <p:cNvCxnSpPr/>
              <p:nvPr/>
            </p:nvCxnSpPr>
            <p:spPr>
              <a:xfrm>
                <a:off x="11598864" y="1895627"/>
                <a:ext cx="0" cy="1092857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>
              <a:off x="10786796" y="7218281"/>
              <a:ext cx="1617670" cy="5657785"/>
              <a:chOff x="10786796" y="7218281"/>
              <a:chExt cx="1617670" cy="5657785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1598864" y="7218281"/>
                <a:ext cx="7030" cy="4357634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>
              <a:xfrm>
                <a:off x="10786796" y="11144476"/>
                <a:ext cx="1617670" cy="1731590"/>
                <a:chOff x="8913572" y="9169263"/>
                <a:chExt cx="1617670" cy="1731590"/>
              </a:xfrm>
            </p:grpSpPr>
            <p:sp>
              <p:nvSpPr>
                <p:cNvPr id="50" name="Rounded Rectangle 1"/>
                <p:cNvSpPr/>
                <p:nvPr/>
              </p:nvSpPr>
              <p:spPr>
                <a:xfrm>
                  <a:off x="8913572" y="9169263"/>
                  <a:ext cx="1617670" cy="1731590"/>
                </a:xfrm>
                <a:prstGeom prst="roundRect">
                  <a:avLst/>
                </a:prstGeom>
                <a:solidFill>
                  <a:srgbClr val="F29B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4237" y="9381005"/>
                  <a:ext cx="1315776" cy="1315776"/>
                </a:xfrm>
                <a:prstGeom prst="rect">
                  <a:avLst/>
                </a:prstGeom>
                <a:solidFill>
                  <a:srgbClr val="F29B26"/>
                </a:solidFill>
                <a:ln>
                  <a:noFill/>
                </a:ln>
              </p:spPr>
            </p:pic>
          </p:grpSp>
        </p:grpSp>
        <p:grpSp>
          <p:nvGrpSpPr>
            <p:cNvPr id="68" name="Group 67"/>
            <p:cNvGrpSpPr/>
            <p:nvPr/>
          </p:nvGrpSpPr>
          <p:grpSpPr>
            <a:xfrm>
              <a:off x="14657928" y="10069659"/>
              <a:ext cx="1617670" cy="2806407"/>
              <a:chOff x="14657928" y="10069659"/>
              <a:chExt cx="1617670" cy="280640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4657928" y="11144476"/>
                <a:ext cx="1617670" cy="1731590"/>
                <a:chOff x="8913572" y="9169263"/>
                <a:chExt cx="1617670" cy="1731590"/>
              </a:xfrm>
            </p:grpSpPr>
            <p:sp>
              <p:nvSpPr>
                <p:cNvPr id="58" name="Rounded Rectangle 1"/>
                <p:cNvSpPr/>
                <p:nvPr/>
              </p:nvSpPr>
              <p:spPr>
                <a:xfrm>
                  <a:off x="8913572" y="9169263"/>
                  <a:ext cx="1617670" cy="1731590"/>
                </a:xfrm>
                <a:prstGeom prst="roundRect">
                  <a:avLst/>
                </a:prstGeom>
                <a:solidFill>
                  <a:srgbClr val="F29B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4237" y="9381005"/>
                  <a:ext cx="1315776" cy="1315776"/>
                </a:xfrm>
                <a:prstGeom prst="rect">
                  <a:avLst/>
                </a:prstGeom>
                <a:solidFill>
                  <a:srgbClr val="F29B26"/>
                </a:solidFill>
                <a:ln>
                  <a:noFill/>
                </a:ln>
              </p:spPr>
            </p:pic>
          </p:grpSp>
          <p:cxnSp>
            <p:nvCxnSpPr>
              <p:cNvPr id="60" name="Straight Connector 59"/>
              <p:cNvCxnSpPr/>
              <p:nvPr/>
            </p:nvCxnSpPr>
            <p:spPr>
              <a:xfrm>
                <a:off x="15456486" y="10069659"/>
                <a:ext cx="0" cy="1092857"/>
              </a:xfrm>
              <a:prstGeom prst="line">
                <a:avLst/>
              </a:prstGeom>
              <a:ln w="76200"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TextBox 72"/>
          <p:cNvSpPr txBox="1"/>
          <p:nvPr/>
        </p:nvSpPr>
        <p:spPr>
          <a:xfrm>
            <a:off x="11043181" y="525680"/>
            <a:ext cx="13586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309583"/>
                </a:solidFill>
                <a:latin typeface="Consolas" panose="020B0609020204030204" pitchFamily="49" charset="0"/>
              </a:rPr>
              <a:t>const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hotWater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s-ES" dirty="0">
                <a:latin typeface="Consolas" panose="020B0609020204030204" pitchFamily="49" charset="0"/>
              </a:rPr>
              <a:t>= </a:t>
            </a:r>
            <a:r>
              <a:rPr lang="es-ES" dirty="0" err="1">
                <a:latin typeface="Consolas" panose="020B0609020204030204" pitchFamily="49" charset="0"/>
              </a:rPr>
              <a:t>Observable.</a:t>
            </a:r>
            <a:r>
              <a:rPr lang="es-ES" dirty="0" err="1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water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latin typeface="Consolas" panose="020B0609020204030204" pitchFamily="49" charset="0"/>
              </a:rPr>
              <a:t>          		      .</a:t>
            </a:r>
            <a:r>
              <a:rPr lang="es-ES" dirty="0" err="1">
                <a:solidFill>
                  <a:srgbClr val="0070C0"/>
                </a:solidFill>
                <a:latin typeface="Consolas" panose="020B0609020204030204" pitchFamily="49" charset="0"/>
              </a:rPr>
              <a:t>switchMap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heatWater</a:t>
            </a:r>
            <a:r>
              <a:rPr lang="es-ES" dirty="0">
                <a:latin typeface="Consolas" panose="020B0609020204030204" pitchFamily="49" charset="0"/>
              </a:rPr>
              <a:t>);</a:t>
            </a:r>
          </a:p>
          <a:p>
            <a:r>
              <a:rPr lang="es-ES" dirty="0">
                <a:latin typeface="Consolas" panose="020B0609020204030204" pitchFamily="49" charset="0"/>
              </a:rPr>
              <a:t>  	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043181" y="2581939"/>
            <a:ext cx="13586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hotWater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s-ES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s-ES" dirty="0" err="1">
                <a:solidFill>
                  <a:srgbClr val="0070C0"/>
                </a:solidFill>
                <a:latin typeface="Consolas" panose="020B0609020204030204" pitchFamily="49" charset="0"/>
              </a:rPr>
              <a:t>switchMap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addTea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>
                <a:latin typeface="Consolas" panose="020B0609020204030204" pitchFamily="49" charset="0"/>
              </a:rPr>
              <a:t>  .</a:t>
            </a:r>
            <a:r>
              <a:rPr lang="es-ES" dirty="0" err="1">
                <a:solidFill>
                  <a:srgbClr val="0070C0"/>
                </a:solidFill>
                <a:latin typeface="Consolas" panose="020B0609020204030204" pitchFamily="49" charset="0"/>
              </a:rPr>
              <a:t>delay</a:t>
            </a:r>
            <a:r>
              <a:rPr lang="es-ES" dirty="0">
                <a:latin typeface="Consolas" panose="020B0609020204030204" pitchFamily="49" charset="0"/>
              </a:rPr>
              <a:t>(30sec)</a:t>
            </a:r>
          </a:p>
          <a:p>
            <a:pPr lvl="2"/>
            <a:r>
              <a:rPr lang="es-ES" dirty="0">
                <a:latin typeface="Consolas" panose="020B0609020204030204" pitchFamily="49" charset="0"/>
              </a:rPr>
              <a:t>  .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subscribe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teaConsumer</a:t>
            </a:r>
            <a:r>
              <a:rPr lang="es-ES" dirty="0">
                <a:latin typeface="Consolas" panose="020B0609020204030204" pitchFamily="49" charset="0"/>
              </a:rPr>
              <a:t>);</a:t>
            </a:r>
          </a:p>
          <a:p>
            <a:r>
              <a:rPr lang="es-ES" dirty="0">
                <a:latin typeface="Consolas" panose="020B0609020204030204" pitchFamily="49" charset="0"/>
              </a:rPr>
              <a:t>  	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043180" y="6034063"/>
            <a:ext cx="13586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309583"/>
                </a:solidFill>
                <a:latin typeface="Consolas" panose="020B0609020204030204" pitchFamily="49" charset="0"/>
              </a:rPr>
              <a:t>const</a:t>
            </a:r>
            <a:r>
              <a:rPr lang="es-ES" dirty="0"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coffee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s-ES" dirty="0">
                <a:latin typeface="Consolas" panose="020B0609020204030204" pitchFamily="49" charset="0"/>
              </a:rPr>
              <a:t>= </a:t>
            </a:r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hotWater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s-ES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s-ES" dirty="0" err="1">
                <a:solidFill>
                  <a:srgbClr val="0070C0"/>
                </a:solidFill>
                <a:latin typeface="Consolas" panose="020B0609020204030204" pitchFamily="49" charset="0"/>
              </a:rPr>
              <a:t>switchMap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addBeans</a:t>
            </a:r>
            <a:r>
              <a:rPr lang="es-ES" dirty="0">
                <a:latin typeface="Consolas" panose="020B0609020204030204" pitchFamily="49" charset="0"/>
              </a:rPr>
              <a:t>);</a:t>
            </a:r>
          </a:p>
          <a:p>
            <a:endParaRPr lang="es-ES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coffee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s-ES" dirty="0">
                <a:latin typeface="Consolas" panose="020B0609020204030204" pitchFamily="49" charset="0"/>
              </a:rPr>
              <a:t>.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subscribe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coffeeConsumer</a:t>
            </a:r>
            <a:r>
              <a:rPr lang="es-ES" dirty="0">
                <a:latin typeface="Consolas" panose="020B0609020204030204" pitchFamily="49" charset="0"/>
              </a:rPr>
              <a:t>);</a:t>
            </a:r>
          </a:p>
          <a:p>
            <a:r>
              <a:rPr lang="es-ES" dirty="0">
                <a:latin typeface="Consolas" panose="020B0609020204030204" pitchFamily="49" charset="0"/>
              </a:rPr>
              <a:t>  	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043180" y="9963535"/>
            <a:ext cx="13586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coffee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s-ES" dirty="0">
                <a:latin typeface="Consolas" panose="020B0609020204030204" pitchFamily="49" charset="0"/>
              </a:rPr>
              <a:t>.</a:t>
            </a:r>
            <a:r>
              <a:rPr lang="es-ES" dirty="0" err="1">
                <a:solidFill>
                  <a:srgbClr val="0070C0"/>
                </a:solidFill>
                <a:latin typeface="Consolas" panose="020B0609020204030204" pitchFamily="49" charset="0"/>
              </a:rPr>
              <a:t>switchMap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addMilk</a:t>
            </a:r>
            <a:r>
              <a:rPr lang="es-ES" dirty="0"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>
                <a:latin typeface="Consolas" panose="020B0609020204030204" pitchFamily="49" charset="0"/>
              </a:rPr>
              <a:t>.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subscribe</a:t>
            </a:r>
            <a:r>
              <a:rPr lang="es-ES" dirty="0">
                <a:latin typeface="Consolas" panose="020B0609020204030204" pitchFamily="49" charset="0"/>
              </a:rPr>
              <a:t>(</a:t>
            </a:r>
            <a:r>
              <a:rPr lang="es-ES" dirty="0" err="1">
                <a:latin typeface="Consolas" panose="020B0609020204030204" pitchFamily="49" charset="0"/>
              </a:rPr>
              <a:t>cafeLatteConsumer</a:t>
            </a:r>
            <a:r>
              <a:rPr lang="es-ES" dirty="0">
                <a:latin typeface="Consolas" panose="020B0609020204030204" pitchFamily="49" charset="0"/>
              </a:rPr>
              <a:t>);</a:t>
            </a:r>
          </a:p>
          <a:p>
            <a:r>
              <a:rPr lang="es-ES" dirty="0">
                <a:latin typeface="Consolas" panose="020B0609020204030204" pitchFamily="49" charset="0"/>
              </a:rPr>
              <a:t>  	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6218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53" grpId="0"/>
      <p:bldP spid="5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350209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2838" y="4183185"/>
            <a:ext cx="24407572" cy="5201406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16600" b="1" dirty="0" err="1">
                <a:solidFill>
                  <a:schemeClr val="bg1"/>
                </a:solidFill>
                <a:latin typeface="Lato Regular"/>
                <a:cs typeface="Lato Regular"/>
              </a:rPr>
              <a:t>Always</a:t>
            </a:r>
            <a:endParaRPr lang="id-ID" sz="16600" b="1" dirty="0">
              <a:solidFill>
                <a:schemeClr val="bg1"/>
              </a:solidFill>
              <a:latin typeface="Lato Regular"/>
              <a:cs typeface="Lato Regular"/>
            </a:endParaRPr>
          </a:p>
          <a:p>
            <a:pPr algn="ctr"/>
            <a:r>
              <a:rPr lang="id-ID" sz="16600" b="1" dirty="0" err="1">
                <a:solidFill>
                  <a:schemeClr val="bg1"/>
                </a:solidFill>
                <a:latin typeface="Lato Regular"/>
                <a:cs typeface="Lato Regular"/>
              </a:rPr>
              <a:t>unsubscribe</a:t>
            </a:r>
            <a:endParaRPr lang="id-ID" sz="166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667614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7098" y="13457"/>
            <a:ext cx="6423517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Unsubscribe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532389"/>
              </p:ext>
            </p:extLst>
          </p:nvPr>
        </p:nvGraphicFramePr>
        <p:xfrm>
          <a:off x="1480920" y="1534696"/>
          <a:ext cx="21501145" cy="11104044"/>
        </p:xfrm>
        <a:graphic>
          <a:graphicData uri="http://schemas.openxmlformats.org/drawingml/2006/table">
            <a:tbl>
              <a:tblPr/>
              <a:tblGrid>
                <a:gridCol w="215011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974905">
                <a:tc>
                  <a:txBody>
                    <a:bodyPr/>
                    <a:lstStyle/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26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retrieveData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() {</a:t>
                      </a:r>
                    </a:p>
                    <a:p>
                      <a:pPr lvl="1" algn="l" fontAlgn="t">
                        <a:lnSpc>
                          <a:spcPct val="200000"/>
                        </a:lnSpc>
                      </a:pPr>
                      <a:r>
                        <a:rPr lang="en-US" sz="2600" dirty="0" err="1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this</a:t>
                      </a:r>
                      <a:r>
                        <a:rPr lang="en-US" sz="2600" dirty="0" err="1">
                          <a:solidFill>
                            <a:srgbClr val="1923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.dataSubscription</a:t>
                      </a:r>
                      <a:r>
                        <a:rPr lang="en-US" sz="2600" baseline="0" dirty="0">
                          <a:solidFill>
                            <a:srgbClr val="1923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 =</a:t>
                      </a:r>
                      <a:r>
                        <a:rPr lang="en-US" sz="2600" baseline="0" dirty="0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 </a:t>
                      </a:r>
                      <a:r>
                        <a:rPr lang="en-US" sz="2600" dirty="0" err="1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Observable.</a:t>
                      </a:r>
                      <a:r>
                        <a:rPr lang="en-US" sz="2600" kern="12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interval</a:t>
                      </a:r>
                      <a:r>
                        <a:rPr lang="en-US" sz="2600" dirty="0">
                          <a:solidFill>
                            <a:srgbClr val="1923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</a:t>
                      </a:r>
                      <a:r>
                        <a:rPr lang="en-US" sz="2600" dirty="0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60000</a:t>
                      </a:r>
                      <a:r>
                        <a:rPr lang="en-US" sz="2600" dirty="0">
                          <a:solidFill>
                            <a:srgbClr val="1923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)</a:t>
                      </a:r>
                    </a:p>
                    <a:p>
                      <a:pPr lvl="2" algn="l" fontAlgn="t">
                        <a:lnSpc>
                          <a:spcPct val="200000"/>
                        </a:lnSpc>
                      </a:pPr>
                      <a:r>
                        <a:rPr lang="en-US" sz="2600" dirty="0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</a:t>
                      </a:r>
                      <a:r>
                        <a:rPr lang="en-US" sz="2600" kern="1200" dirty="0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map</a:t>
                      </a:r>
                      <a:r>
                        <a:rPr lang="en-US" sz="2600" dirty="0">
                          <a:solidFill>
                            <a:srgbClr val="1923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(_</a:t>
                      </a:r>
                      <a:r>
                        <a:rPr lang="en-US" sz="2600" dirty="0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 </a:t>
                      </a:r>
                      <a:r>
                        <a:rPr lang="en-US" sz="2600" dirty="0">
                          <a:solidFill>
                            <a:srgbClr val="1923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=&gt;</a:t>
                      </a:r>
                      <a:r>
                        <a:rPr lang="en-US" sz="2600" dirty="0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 </a:t>
                      </a:r>
                      <a:r>
                        <a:rPr lang="en-US" sz="2600" dirty="0" err="1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this</a:t>
                      </a:r>
                      <a:r>
                        <a:rPr lang="en-US" sz="2600" dirty="0" err="1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</a:t>
                      </a:r>
                      <a:r>
                        <a:rPr lang="en-US" sz="26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getData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())</a:t>
                      </a:r>
                    </a:p>
                    <a:p>
                      <a:pPr lvl="2" algn="l" fontAlgn="t">
                        <a:lnSpc>
                          <a:spcPct val="200000"/>
                        </a:lnSpc>
                      </a:pP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</a:t>
                      </a:r>
                      <a:r>
                        <a:rPr lang="en-US" sz="2600" dirty="0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subscribe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(data </a:t>
                      </a:r>
                      <a:r>
                        <a:rPr lang="en-US" sz="2600" dirty="0">
                          <a:solidFill>
                            <a:srgbClr val="D73A49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=&gt;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 </a:t>
                      </a:r>
                      <a:r>
                        <a:rPr lang="en-US" sz="2600" dirty="0" err="1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this</a:t>
                      </a:r>
                      <a:r>
                        <a:rPr lang="en-US" sz="2600" dirty="0" err="1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</a:t>
                      </a:r>
                      <a:r>
                        <a:rPr lang="en-US" sz="26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updateData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(data));</a:t>
                      </a:r>
                    </a:p>
                    <a:p>
                      <a:pPr lvl="1" algn="l" fontAlgn="t">
                        <a:lnSpc>
                          <a:spcPct val="200000"/>
                        </a:lnSpc>
                      </a:pPr>
                      <a:endParaRPr lang="en-US" sz="2600" dirty="0">
                        <a:solidFill>
                          <a:srgbClr val="005CC5"/>
                        </a:solidFill>
                        <a:effectLst/>
                        <a:latin typeface="Menlo" charset="0"/>
                        <a:ea typeface="Menlo" charset="0"/>
                        <a:cs typeface="Menlo" charset="0"/>
                      </a:endParaRPr>
                    </a:p>
                    <a:p>
                      <a:pPr lvl="1" algn="l" fontAlgn="t">
                        <a:lnSpc>
                          <a:spcPct val="200000"/>
                        </a:lnSpc>
                      </a:pPr>
                      <a:r>
                        <a:rPr lang="en-US" sz="2600" dirty="0" err="1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this</a:t>
                      </a:r>
                      <a:r>
                        <a:rPr lang="en-US" sz="2600" dirty="0" err="1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.refreshSubscription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 </a:t>
                      </a:r>
                      <a:r>
                        <a:rPr lang="en-US" sz="2600" dirty="0">
                          <a:solidFill>
                            <a:srgbClr val="D73A49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=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 </a:t>
                      </a:r>
                      <a:r>
                        <a:rPr lang="en-US" sz="2600" dirty="0" err="1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Observable.</a:t>
                      </a:r>
                      <a:r>
                        <a:rPr lang="en-US" sz="26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fromEvent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</a:t>
                      </a:r>
                      <a:r>
                        <a:rPr lang="en-US" sz="2600" dirty="0" err="1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cancelBtn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, ‘click’)</a:t>
                      </a:r>
                    </a:p>
                    <a:p>
                      <a:pPr marL="1828434" marR="0" lvl="2" indent="0" algn="l" defTabSz="1828434" rtl="0" eaLnBrk="1" fontAlgn="t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</a:t>
                      </a:r>
                      <a:r>
                        <a:rPr lang="mr-IN" sz="26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subscribe</a:t>
                      </a:r>
                      <a:r>
                        <a:rPr lang="mr-IN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(() </a:t>
                      </a:r>
                      <a:r>
                        <a:rPr lang="mr-IN" sz="2600" dirty="0">
                          <a:solidFill>
                            <a:srgbClr val="D73A49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=&gt;</a:t>
                      </a:r>
                      <a:r>
                        <a:rPr lang="mr-IN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 </a:t>
                      </a:r>
                      <a:r>
                        <a:rPr lang="en-US" sz="2600" dirty="0" err="1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this</a:t>
                      </a:r>
                      <a:r>
                        <a:rPr lang="en-US" sz="2600" dirty="0" err="1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</a:t>
                      </a:r>
                      <a:r>
                        <a:rPr lang="en-US" sz="26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updateData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(data));</a:t>
                      </a:r>
                      <a:endParaRPr lang="mr-IN" sz="2600" dirty="0">
                        <a:solidFill>
                          <a:srgbClr val="24292E"/>
                        </a:solidFill>
                        <a:effectLst/>
                        <a:latin typeface="Menlo" charset="0"/>
                        <a:ea typeface="Menlo" charset="0"/>
                        <a:cs typeface="Menlo" charset="0"/>
                      </a:endParaRPr>
                    </a:p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}</a:t>
                      </a:r>
                    </a:p>
                    <a:p>
                      <a:pPr algn="l" fontAlgn="t">
                        <a:lnSpc>
                          <a:spcPct val="200000"/>
                        </a:lnSpc>
                      </a:pPr>
                      <a:endParaRPr lang="en-US" sz="2600" dirty="0">
                        <a:solidFill>
                          <a:srgbClr val="24292E"/>
                        </a:solidFill>
                        <a:effectLst/>
                        <a:latin typeface="Menlo" charset="0"/>
                        <a:ea typeface="Menlo" charset="0"/>
                        <a:cs typeface="Menlo" charset="0"/>
                      </a:endParaRPr>
                    </a:p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26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destroySubscriptions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() {</a:t>
                      </a:r>
                    </a:p>
                    <a:p>
                      <a:pPr lvl="1" algn="l" fontAlgn="t">
                        <a:lnSpc>
                          <a:spcPct val="200000"/>
                        </a:lnSpc>
                      </a:pPr>
                      <a:r>
                        <a:rPr lang="en-US" sz="2600" dirty="0" err="1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this</a:t>
                      </a:r>
                      <a:r>
                        <a:rPr lang="en-US" sz="2600" dirty="0" err="1">
                          <a:solidFill>
                            <a:srgbClr val="1923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.dataSubscription</a:t>
                      </a:r>
                      <a:r>
                        <a:rPr lang="en-US" sz="2600" dirty="0" err="1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</a:t>
                      </a:r>
                      <a:r>
                        <a:rPr lang="en-US" sz="26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unsubscribe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</a:t>
                      </a:r>
                      <a:r>
                        <a:rPr lang="mr-IN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);</a:t>
                      </a:r>
                      <a:endParaRPr lang="es-ES" sz="2600" dirty="0">
                        <a:solidFill>
                          <a:srgbClr val="24292E"/>
                        </a:solidFill>
                        <a:effectLst/>
                        <a:latin typeface="Menlo" charset="0"/>
                        <a:ea typeface="Menlo" charset="0"/>
                        <a:cs typeface="Menlo" charset="0"/>
                      </a:endParaRPr>
                    </a:p>
                    <a:p>
                      <a:pPr lvl="1" algn="l" fontAlgn="t">
                        <a:lnSpc>
                          <a:spcPct val="200000"/>
                        </a:lnSpc>
                      </a:pPr>
                      <a:r>
                        <a:rPr lang="en-US" sz="2600" dirty="0" err="1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this</a:t>
                      </a:r>
                      <a:r>
                        <a:rPr lang="en-US" sz="2600" dirty="0" err="1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.cancelSub.</a:t>
                      </a:r>
                      <a:r>
                        <a:rPr lang="en-US" sz="26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unsubscribe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</a:t>
                      </a:r>
                      <a:r>
                        <a:rPr lang="mr-IN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);</a:t>
                      </a:r>
                    </a:p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}</a:t>
                      </a:r>
                    </a:p>
                    <a:p>
                      <a:pPr algn="l" fontAlgn="t">
                        <a:lnSpc>
                          <a:spcPct val="200000"/>
                        </a:lnSpc>
                      </a:pPr>
                      <a:endParaRPr lang="en-US" sz="2600" dirty="0">
                        <a:solidFill>
                          <a:srgbClr val="24292E"/>
                        </a:solidFill>
                        <a:effectLst/>
                        <a:latin typeface="Menlo" charset="0"/>
                        <a:ea typeface="Menlo" charset="0"/>
                        <a:cs typeface="Menlo" charset="0"/>
                      </a:endParaRPr>
                    </a:p>
                  </a:txBody>
                  <a:tcPr marL="46618" marR="46618" marT="4662" marB="4662"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480920" y="2673131"/>
            <a:ext cx="20936722" cy="4308032"/>
            <a:chOff x="1480920" y="2673131"/>
            <a:chExt cx="20936722" cy="4308032"/>
          </a:xfrm>
        </p:grpSpPr>
        <p:grpSp>
          <p:nvGrpSpPr>
            <p:cNvPr id="31" name="Group 30"/>
            <p:cNvGrpSpPr/>
            <p:nvPr/>
          </p:nvGrpSpPr>
          <p:grpSpPr>
            <a:xfrm>
              <a:off x="1480920" y="2673131"/>
              <a:ext cx="20936722" cy="775561"/>
              <a:chOff x="1480920" y="4295353"/>
              <a:chExt cx="20936722" cy="775561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n-US" dirty="0">
                    <a:latin typeface="Lato" charset="0"/>
                    <a:ea typeface="Lato" charset="0"/>
                    <a:cs typeface="Lato" charset="0"/>
                  </a:rPr>
                  <a:t>A subscription is like an “event listener”</a:t>
                </a:r>
                <a:endParaRPr lang="es-ES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80920" y="3778349"/>
              <a:ext cx="20936722" cy="775561"/>
              <a:chOff x="1480920" y="4295353"/>
              <a:chExt cx="20936722" cy="77556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If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don’t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release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the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subscription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,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we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are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generating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memory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leaks</a:t>
                </a:r>
                <a:endParaRPr lang="es-ES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480920" y="6205602"/>
              <a:ext cx="20936722" cy="775561"/>
              <a:chOff x="1480920" y="4295353"/>
              <a:chExt cx="20936722" cy="775561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Use .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unsubscribe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() 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480920" y="4989602"/>
              <a:ext cx="20936722" cy="775561"/>
              <a:chOff x="1480920" y="4295353"/>
              <a:chExt cx="20936722" cy="775561"/>
            </a:xfrm>
          </p:grpSpPr>
          <p:sp>
            <p:nvSpPr>
              <p:cNvPr id="24" name="Oval 23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Keeping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too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many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subscriptions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around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is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a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sign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of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don’t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understand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RP</a:t>
                </a: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6955971" y="13487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350209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460458"/>
            <a:ext cx="24407572" cy="264686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16600" b="1" dirty="0" err="1">
                <a:solidFill>
                  <a:schemeClr val="bg1"/>
                </a:solidFill>
                <a:latin typeface="Lato Regular"/>
                <a:cs typeface="Lato Regular"/>
              </a:rPr>
              <a:t>Don’t</a:t>
            </a:r>
            <a:r>
              <a:rPr lang="id-ID" sz="16600" b="1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id-ID" sz="16600" b="1" dirty="0" err="1">
                <a:solidFill>
                  <a:schemeClr val="bg1"/>
                </a:solidFill>
                <a:latin typeface="Lato Regular"/>
                <a:cs typeface="Lato Regular"/>
              </a:rPr>
              <a:t>unsubscribe</a:t>
            </a:r>
            <a:endParaRPr lang="id-ID" sz="166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98" y="2608500"/>
            <a:ext cx="11728576" cy="65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51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  <p:bldP spid="8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35010" y="13457"/>
            <a:ext cx="9507696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Don’t Unsubscribe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80920" y="2673131"/>
            <a:ext cx="20936722" cy="4308032"/>
            <a:chOff x="1480920" y="2673131"/>
            <a:chExt cx="20936722" cy="4308032"/>
          </a:xfrm>
        </p:grpSpPr>
        <p:grpSp>
          <p:nvGrpSpPr>
            <p:cNvPr id="31" name="Group 30"/>
            <p:cNvGrpSpPr/>
            <p:nvPr/>
          </p:nvGrpSpPr>
          <p:grpSpPr>
            <a:xfrm>
              <a:off x="1480920" y="2673131"/>
              <a:ext cx="20936722" cy="775561"/>
              <a:chOff x="1480920" y="4295353"/>
              <a:chExt cx="20936722" cy="775561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n-US" dirty="0">
                    <a:latin typeface="Lato" charset="0"/>
                    <a:ea typeface="Lato" charset="0"/>
                    <a:cs typeface="Lato" charset="0"/>
                  </a:rPr>
                  <a:t>Keeping subscriptions around is a sign we are managing subscriptions </a:t>
                </a:r>
                <a:r>
                  <a:rPr lang="en-US" b="1" dirty="0">
                    <a:solidFill>
                      <a:srgbClr val="C00000"/>
                    </a:solidFill>
                    <a:latin typeface="Lato" charset="0"/>
                    <a:ea typeface="Lato" charset="0"/>
                    <a:cs typeface="Lato" charset="0"/>
                  </a:rPr>
                  <a:t>imperatively</a:t>
                </a:r>
                <a:endParaRPr lang="es-ES" b="1" dirty="0">
                  <a:solidFill>
                    <a:srgbClr val="C00000"/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80920" y="3778349"/>
              <a:ext cx="20936722" cy="775561"/>
              <a:chOff x="1480920" y="4295353"/>
              <a:chExt cx="20936722" cy="77556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Every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subscription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have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to be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disposed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,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but</a:t>
                </a:r>
                <a:r>
                  <a:rPr lang="mr-IN" dirty="0">
                    <a:latin typeface="Lato" charset="0"/>
                    <a:ea typeface="Lato" charset="0"/>
                    <a:cs typeface="Lato" charset="0"/>
                  </a:rPr>
                  <a:t>…</a:t>
                </a:r>
                <a:endParaRPr lang="es-ES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925703" y="6205602"/>
              <a:ext cx="20491939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480920" y="4989602"/>
              <a:ext cx="20936722" cy="775561"/>
              <a:chOff x="1480920" y="4295353"/>
              <a:chExt cx="20936722" cy="775561"/>
            </a:xfrm>
          </p:grpSpPr>
          <p:sp>
            <p:nvSpPr>
              <p:cNvPr id="24" name="Oval 23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We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can do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that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using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some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operators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as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well</a:t>
                </a:r>
                <a:endParaRPr lang="es-ES" dirty="0">
                  <a:latin typeface="Lato" charset="0"/>
                  <a:ea typeface="Lato" charset="0"/>
                  <a:cs typeface="Lato" charset="0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6955971" y="13487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8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5622" y="13457"/>
            <a:ext cx="21246486" cy="1446532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Don’t Unsubscribe: </a:t>
            </a:r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operators that complete streams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38027"/>
              </p:ext>
            </p:extLst>
          </p:nvPr>
        </p:nvGraphicFramePr>
        <p:xfrm>
          <a:off x="1565622" y="5926238"/>
          <a:ext cx="21501145" cy="5035447"/>
        </p:xfrm>
        <a:graphic>
          <a:graphicData uri="http://schemas.openxmlformats.org/drawingml/2006/table">
            <a:tbl>
              <a:tblPr/>
              <a:tblGrid>
                <a:gridCol w="215011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035447">
                <a:tc>
                  <a:txBody>
                    <a:bodyPr/>
                    <a:lstStyle/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get10FirstTweets() {</a:t>
                      </a:r>
                    </a:p>
                    <a:p>
                      <a:pPr lvl="1" algn="l" fontAlgn="t">
                        <a:lnSpc>
                          <a:spcPct val="200000"/>
                        </a:lnSpc>
                      </a:pPr>
                      <a:r>
                        <a:rPr lang="en-US" sz="2600" dirty="0" err="1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Observable.</a:t>
                      </a:r>
                      <a:r>
                        <a:rPr lang="en-US" sz="2600" kern="12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of</a:t>
                      </a:r>
                      <a:r>
                        <a:rPr lang="en-US" sz="2600" dirty="0">
                          <a:solidFill>
                            <a:srgbClr val="1923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</a:t>
                      </a:r>
                      <a:r>
                        <a:rPr lang="en-US" sz="2600" dirty="0" err="1">
                          <a:solidFill>
                            <a:srgbClr val="1923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httpClient.getTweets</a:t>
                      </a:r>
                      <a:r>
                        <a:rPr lang="en-US" sz="2600" dirty="0">
                          <a:solidFill>
                            <a:srgbClr val="1923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())</a:t>
                      </a:r>
                    </a:p>
                    <a:p>
                      <a:pPr lvl="2" algn="l" fontAlgn="t">
                        <a:lnSpc>
                          <a:spcPct val="200000"/>
                        </a:lnSpc>
                      </a:pPr>
                      <a:r>
                        <a:rPr lang="en-US" sz="2600" dirty="0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</a:t>
                      </a:r>
                      <a:r>
                        <a:rPr lang="en-US" sz="2600" kern="1200" dirty="0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take</a:t>
                      </a:r>
                      <a:r>
                        <a:rPr lang="en-US" sz="2600" dirty="0">
                          <a:solidFill>
                            <a:srgbClr val="1923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</a:t>
                      </a:r>
                      <a:r>
                        <a:rPr lang="en-US" sz="2600" dirty="0">
                          <a:solidFill>
                            <a:srgbClr val="0433FF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10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)</a:t>
                      </a:r>
                    </a:p>
                    <a:p>
                      <a:pPr lvl="2" algn="l" fontAlgn="t">
                        <a:lnSpc>
                          <a:spcPct val="200000"/>
                        </a:lnSpc>
                      </a:pP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</a:t>
                      </a:r>
                      <a:r>
                        <a:rPr lang="en-US" sz="2600" dirty="0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subscribe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(tweets </a:t>
                      </a:r>
                      <a:r>
                        <a:rPr lang="en-US" sz="2600" dirty="0">
                          <a:solidFill>
                            <a:srgbClr val="D73A49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=&gt;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 </a:t>
                      </a:r>
                      <a:r>
                        <a:rPr lang="en-US" sz="2600" dirty="0" err="1">
                          <a:solidFill>
                            <a:srgbClr val="005CC5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this</a:t>
                      </a:r>
                      <a:r>
                        <a:rPr lang="en-US" sz="2600" dirty="0" err="1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.</a:t>
                      </a:r>
                      <a:r>
                        <a:rPr lang="en-US" sz="2600" dirty="0" err="1">
                          <a:solidFill>
                            <a:srgbClr val="6F42C1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displayTweets</a:t>
                      </a: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(tweets));</a:t>
                      </a:r>
                    </a:p>
                    <a:p>
                      <a:pPr algn="l" fontAlgn="t">
                        <a:lnSpc>
                          <a:spcPct val="200000"/>
                        </a:lnSpc>
                      </a:pPr>
                      <a:r>
                        <a:rPr lang="en-US" sz="2600" dirty="0">
                          <a:solidFill>
                            <a:srgbClr val="24292E"/>
                          </a:solidFill>
                          <a:effectLst/>
                          <a:latin typeface="Menlo" charset="0"/>
                          <a:ea typeface="Menlo" charset="0"/>
                          <a:cs typeface="Menlo" charset="0"/>
                        </a:rPr>
                        <a:t>}</a:t>
                      </a:r>
                    </a:p>
                  </a:txBody>
                  <a:tcPr marL="46618" marR="46618" marT="4662" marB="4662"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480920" y="3718158"/>
            <a:ext cx="20936722" cy="4308032"/>
            <a:chOff x="1480920" y="2673131"/>
            <a:chExt cx="20936722" cy="4308032"/>
          </a:xfrm>
        </p:grpSpPr>
        <p:grpSp>
          <p:nvGrpSpPr>
            <p:cNvPr id="31" name="Group 30"/>
            <p:cNvGrpSpPr/>
            <p:nvPr/>
          </p:nvGrpSpPr>
          <p:grpSpPr>
            <a:xfrm>
              <a:off x="1480920" y="2673131"/>
              <a:ext cx="20936722" cy="775561"/>
              <a:chOff x="1480920" y="4295353"/>
              <a:chExt cx="20936722" cy="775561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n-US" dirty="0">
                    <a:latin typeface="Lato" charset="0"/>
                    <a:ea typeface="Lato" charset="0"/>
                    <a:cs typeface="Lato" charset="0"/>
                  </a:rPr>
                  <a:t>emits N values before stopping the observable</a:t>
                </a:r>
                <a:endParaRPr lang="es-ES" b="1" dirty="0">
                  <a:solidFill>
                    <a:srgbClr val="C00000"/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925703" y="6205602"/>
              <a:ext cx="20491939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55971" y="13487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53669" y="1746890"/>
            <a:ext cx="848177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Example: take(n)</a:t>
            </a:r>
            <a:endParaRPr lang="id-ID" sz="8800" b="1" dirty="0">
              <a:solidFill>
                <a:schemeClr val="accent1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20" y="11527489"/>
            <a:ext cx="10769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3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35013" y="13457"/>
            <a:ext cx="9507695" cy="1446532"/>
          </a:xfrm>
          <a:prstGeom prst="rect">
            <a:avLst/>
          </a:prstGeom>
          <a:noFill/>
        </p:spPr>
        <p:txBody>
          <a:bodyPr wrap="none" lIns="91422" tIns="45711" rIns="91422" bIns="45711" rtlCol="0" anchor="ctr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Don’t Unsubscribe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5971" y="13487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56826" y="1746890"/>
            <a:ext cx="1707547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More auto-unsubscribe operators</a:t>
            </a:r>
            <a:endParaRPr lang="id-ID" sz="8800" b="1" dirty="0">
              <a:solidFill>
                <a:schemeClr val="accent1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51576" y="4487883"/>
            <a:ext cx="554510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6000" dirty="0" err="1">
                <a:solidFill>
                  <a:schemeClr val="tx1">
                    <a:lumMod val="50000"/>
                  </a:schemeClr>
                </a:solidFill>
              </a:rPr>
              <a:t>takeUntil</a:t>
            </a:r>
            <a:endParaRPr lang="en-US" sz="6000" dirty="0">
              <a:solidFill>
                <a:schemeClr val="tx1">
                  <a:lumMod val="50000"/>
                </a:schemeClr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6000" dirty="0" err="1">
                <a:solidFill>
                  <a:schemeClr val="tx1">
                    <a:lumMod val="50000"/>
                  </a:schemeClr>
                </a:solidFill>
              </a:rPr>
              <a:t>takeWhile</a:t>
            </a:r>
            <a:endParaRPr lang="en-US" sz="6000" dirty="0">
              <a:solidFill>
                <a:schemeClr val="tx1">
                  <a:lumMod val="50000"/>
                </a:schemeClr>
              </a:solidFill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6000" dirty="0">
                <a:solidFill>
                  <a:schemeClr val="tx1">
                    <a:lumMod val="50000"/>
                  </a:schemeClr>
                </a:solidFill>
              </a:rPr>
              <a:t>first()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6000" dirty="0">
                <a:solidFill>
                  <a:schemeClr val="tx1">
                    <a:lumMod val="50000"/>
                  </a:schemeClr>
                </a:solidFill>
              </a:rPr>
              <a:t>first(predicate)</a:t>
            </a:r>
          </a:p>
          <a:p>
            <a:pPr marL="571500" indent="-571500">
              <a:buFont typeface="Arial" charset="0"/>
              <a:buChar char="•"/>
            </a:pPr>
            <a:r>
              <a:rPr lang="mr-IN" sz="600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sz="60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5543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350209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460458"/>
            <a:ext cx="24407572" cy="264686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16600" b="1" dirty="0" err="1">
                <a:solidFill>
                  <a:schemeClr val="bg1"/>
                </a:solidFill>
                <a:latin typeface="Lato Regular"/>
                <a:cs typeface="Lato Regular"/>
              </a:rPr>
              <a:t>Backpressure</a:t>
            </a:r>
            <a:endParaRPr lang="id-ID" sz="166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027565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06996" y="13457"/>
            <a:ext cx="696372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Backpressure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80920" y="2673131"/>
            <a:ext cx="20936722" cy="4308032"/>
            <a:chOff x="1480920" y="2673131"/>
            <a:chExt cx="20936722" cy="4308032"/>
          </a:xfrm>
        </p:grpSpPr>
        <p:grpSp>
          <p:nvGrpSpPr>
            <p:cNvPr id="31" name="Group 30"/>
            <p:cNvGrpSpPr/>
            <p:nvPr/>
          </p:nvGrpSpPr>
          <p:grpSpPr>
            <a:xfrm>
              <a:off x="1480920" y="2673131"/>
              <a:ext cx="20936722" cy="775561"/>
              <a:chOff x="1480920" y="4295353"/>
              <a:chExt cx="20936722" cy="775561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n-US" dirty="0">
                    <a:latin typeface="Lato" charset="0"/>
                    <a:ea typeface="Lato" charset="0"/>
                    <a:cs typeface="Lato" charset="0"/>
                  </a:rPr>
                  <a:t>Complex problem caused when a quickly-producing Observable meets a slow-consuming observer</a:t>
                </a:r>
                <a:endParaRPr lang="es-ES" b="1" dirty="0">
                  <a:solidFill>
                    <a:srgbClr val="C00000"/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80920" y="3778349"/>
              <a:ext cx="20936722" cy="775561"/>
              <a:chOff x="1480920" y="4295353"/>
              <a:chExt cx="20936722" cy="77556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RxJS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has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operators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to control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that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problem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: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925703" y="6205602"/>
              <a:ext cx="20491939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55971" y="13487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34793" y="10738452"/>
            <a:ext cx="11105803" cy="1963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6" name="Picture 4" descr="https://cdn-images-1.medium.com/max/1200/1*Lc_olwX6t_KDWp1wXShX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07" y="6183073"/>
            <a:ext cx="21545135" cy="591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48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06996" y="13457"/>
            <a:ext cx="696372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Backpressure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80920" y="2673131"/>
            <a:ext cx="20936722" cy="4308032"/>
            <a:chOff x="1480920" y="2673131"/>
            <a:chExt cx="20936722" cy="4308032"/>
          </a:xfrm>
        </p:grpSpPr>
        <p:grpSp>
          <p:nvGrpSpPr>
            <p:cNvPr id="31" name="Group 30"/>
            <p:cNvGrpSpPr/>
            <p:nvPr/>
          </p:nvGrpSpPr>
          <p:grpSpPr>
            <a:xfrm>
              <a:off x="1480920" y="2673131"/>
              <a:ext cx="20936722" cy="775561"/>
              <a:chOff x="1480920" y="4295353"/>
              <a:chExt cx="20936722" cy="775561"/>
            </a:xfrm>
          </p:grpSpPr>
          <p:sp>
            <p:nvSpPr>
              <p:cNvPr id="21" name="Oval 20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n-US" dirty="0">
                    <a:latin typeface="Lato" charset="0"/>
                    <a:ea typeface="Lato" charset="0"/>
                    <a:cs typeface="Lato" charset="0"/>
                  </a:rPr>
                  <a:t>Complex problem caused when a quickly-producing Observable meets a slow-consuming observer</a:t>
                </a:r>
                <a:endParaRPr lang="es-ES" b="1" dirty="0">
                  <a:solidFill>
                    <a:srgbClr val="C00000"/>
                  </a:solidFill>
                  <a:latin typeface="Lato" charset="0"/>
                  <a:ea typeface="Lato" charset="0"/>
                  <a:cs typeface="Lato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480920" y="3778349"/>
              <a:ext cx="20936722" cy="775561"/>
              <a:chOff x="1480920" y="4295353"/>
              <a:chExt cx="20936722" cy="775561"/>
            </a:xfrm>
          </p:grpSpPr>
          <p:sp>
            <p:nvSpPr>
              <p:cNvPr id="14" name="Oval 13"/>
              <p:cNvSpPr/>
              <p:nvPr/>
            </p:nvSpPr>
            <p:spPr bwMode="auto">
              <a:xfrm>
                <a:off x="1480920" y="4515234"/>
                <a:ext cx="444783" cy="444898"/>
              </a:xfrm>
              <a:prstGeom prst="ellipse">
                <a:avLst/>
              </a:prstGeom>
              <a:solidFill>
                <a:schemeClr val="accent1"/>
              </a:solidFill>
              <a:ln w="3175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925703" y="4295353"/>
                <a:ext cx="20491939" cy="775561"/>
              </a:xfrm>
              <a:prstGeom prst="rect">
                <a:avLst/>
              </a:prstGeom>
              <a:noFill/>
            </p:spPr>
            <p:txBody>
              <a:bodyPr wrap="square" lIns="219419" tIns="109710" rIns="219419" bIns="109710" rtlCol="0">
                <a:spAutoFit/>
              </a:bodyPr>
              <a:lstStyle/>
              <a:p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RxJS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has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operators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to control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that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s-ES" dirty="0" err="1">
                    <a:latin typeface="Lato" charset="0"/>
                    <a:ea typeface="Lato" charset="0"/>
                    <a:cs typeface="Lato" charset="0"/>
                  </a:rPr>
                  <a:t>problem</a:t>
                </a:r>
                <a:r>
                  <a:rPr lang="es-ES" dirty="0">
                    <a:latin typeface="Lato" charset="0"/>
                    <a:ea typeface="Lato" charset="0"/>
                    <a:cs typeface="Lato" charset="0"/>
                  </a:rPr>
                  <a:t>: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925703" y="6205602"/>
              <a:ext cx="20491939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55971" y="13487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33" y="3337910"/>
            <a:ext cx="12963472" cy="64817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9333" y="12010072"/>
            <a:ext cx="22881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periodically gather items emitted by an Observable into bundles and emit these bundles rather than emitting the items one at a time</a:t>
            </a:r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539847" y="4971302"/>
            <a:ext cx="12188825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buffer</a:t>
            </a:r>
          </a:p>
          <a:p>
            <a:endParaRPr lang="en-US" dirty="0">
              <a:solidFill>
                <a:srgbClr val="333333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bufferWithCount</a:t>
            </a:r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 </a:t>
            </a:r>
          </a:p>
          <a:p>
            <a:r>
              <a:rPr lang="en-US" dirty="0" err="1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bufferWithTime</a:t>
            </a:r>
            <a:endParaRPr lang="en-US" dirty="0">
              <a:solidFill>
                <a:srgbClr val="333333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solidFill>
                <a:srgbClr val="333333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bufferWithTimeOrCount</a:t>
            </a:r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1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166667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49825" y="2706981"/>
            <a:ext cx="17507922" cy="10064275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10000" b="1" dirty="0" err="1">
                <a:solidFill>
                  <a:srgbClr val="F4A841"/>
                </a:solidFill>
                <a:latin typeface="Calibri" charset="0"/>
                <a:ea typeface="Calibri" charset="0"/>
                <a:cs typeface="Calibri" charset="0"/>
              </a:rPr>
              <a:t>Wait</a:t>
            </a:r>
            <a:r>
              <a:rPr lang="es-ES" sz="10000" b="1" dirty="0">
                <a:solidFill>
                  <a:srgbClr val="F4A841"/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es-ES" sz="10000" b="1" dirty="0" err="1">
                <a:solidFill>
                  <a:srgbClr val="F4A841"/>
                </a:solidFill>
                <a:latin typeface="Calibri" charset="0"/>
                <a:ea typeface="Calibri" charset="0"/>
                <a:cs typeface="Calibri" charset="0"/>
              </a:rPr>
              <a:t>moment</a:t>
            </a:r>
            <a:r>
              <a:rPr lang="mr-IN" sz="10000" b="1" dirty="0">
                <a:solidFill>
                  <a:srgbClr val="F4A841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s-ES" sz="10000" b="1" dirty="0">
              <a:solidFill>
                <a:srgbClr val="F4A84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s-ES" sz="1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 use </a:t>
            </a:r>
            <a:r>
              <a:rPr lang="es-ES" sz="12000" b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functions</a:t>
            </a:r>
            <a:r>
              <a:rPr lang="es-ES" sz="1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</a:p>
          <a:p>
            <a:pPr algn="ctr"/>
            <a:r>
              <a:rPr lang="es-ES" sz="9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 </a:t>
            </a:r>
            <a:r>
              <a:rPr lang="es-ES" sz="96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code</a:t>
            </a:r>
            <a:r>
              <a:rPr lang="es-ES" sz="9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96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classes</a:t>
            </a:r>
            <a:r>
              <a:rPr lang="es-ES" sz="9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s-ES" sz="96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their</a:t>
            </a:r>
            <a:r>
              <a:rPr lang="es-ES" sz="9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96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behavior</a:t>
            </a:r>
            <a:r>
              <a:rPr lang="es-ES" sz="9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96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using</a:t>
            </a:r>
            <a:r>
              <a:rPr lang="es-ES" sz="9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96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methods</a:t>
            </a:r>
            <a:r>
              <a:rPr lang="es-ES" sz="9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</a:p>
          <a:p>
            <a:pPr algn="ctr"/>
            <a:r>
              <a:rPr lang="es-ES" sz="12000" b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then</a:t>
            </a:r>
            <a:r>
              <a:rPr lang="es-ES" sz="1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I master </a:t>
            </a:r>
            <a:r>
              <a:rPr lang="es-ES" sz="12000" b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es-ES" sz="1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FP!!</a:t>
            </a:r>
          </a:p>
          <a:p>
            <a:pPr algn="ctr"/>
            <a:endParaRPr lang="es-ES" sz="9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81197" y="615606"/>
            <a:ext cx="18076549" cy="12634411"/>
            <a:chOff x="2881197" y="1064503"/>
            <a:chExt cx="18076549" cy="12634411"/>
          </a:xfrm>
        </p:grpSpPr>
        <p:grpSp>
          <p:nvGrpSpPr>
            <p:cNvPr id="5" name="Group 4"/>
            <p:cNvGrpSpPr/>
            <p:nvPr/>
          </p:nvGrpSpPr>
          <p:grpSpPr>
            <a:xfrm>
              <a:off x="2881197" y="2904320"/>
              <a:ext cx="18076549" cy="10794594"/>
              <a:chOff x="3868678" y="3283776"/>
              <a:chExt cx="16670216" cy="962402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8678" y="3283776"/>
                <a:ext cx="16670216" cy="7449504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0057134" y="10932115"/>
                <a:ext cx="4817693" cy="197568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sz="13800" b="1" cap="none" spc="0" dirty="0">
                    <a:ln/>
                    <a:solidFill>
                      <a:schemeClr val="accent4"/>
                    </a:solidFill>
                    <a:effectLst/>
                    <a:latin typeface="American Typewriter Condensed" charset="0"/>
                    <a:ea typeface="American Typewriter Condensed" charset="0"/>
                    <a:cs typeface="American Typewriter Condensed" charset="0"/>
                  </a:rPr>
                  <a:t>NOPE!!</a:t>
                </a: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7991956" y="1064503"/>
              <a:ext cx="7855035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9600" b="1" cap="none" spc="0" dirty="0">
                  <a:ln/>
                  <a:solidFill>
                    <a:schemeClr val="accent4"/>
                  </a:solidFill>
                  <a:effectLst/>
                  <a:latin typeface="American Typewriter Condensed" charset="0"/>
                  <a:ea typeface="American Typewriter Condensed" charset="0"/>
                  <a:cs typeface="American Typewriter Condensed" charset="0"/>
                </a:rPr>
                <a:t>The answer is</a:t>
              </a:r>
              <a:r>
                <a:rPr lang="mr-IN" sz="9600" b="1" cap="none" spc="0" dirty="0">
                  <a:ln/>
                  <a:solidFill>
                    <a:schemeClr val="accent4"/>
                  </a:solidFill>
                  <a:effectLst/>
                  <a:latin typeface="American Typewriter Condensed" charset="0"/>
                  <a:ea typeface="American Typewriter Condensed" charset="0"/>
                  <a:cs typeface="American Typewriter Condensed" charset="0"/>
                </a:rPr>
                <a:t>…</a:t>
              </a:r>
              <a:endParaRPr lang="en-US" sz="9600" b="1" cap="none" spc="0" dirty="0">
                <a:ln/>
                <a:solidFill>
                  <a:schemeClr val="accent4"/>
                </a:solidFill>
                <a:effectLst/>
                <a:latin typeface="American Typewriter Condensed" charset="0"/>
                <a:ea typeface="American Typewriter Condensed" charset="0"/>
                <a:cs typeface="American Typewriter Condensed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617905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06996" y="13457"/>
            <a:ext cx="696372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Backpressure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5971" y="13487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2886" y="10097577"/>
            <a:ext cx="22881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only emit an item from an Observable if a particular timespan has passed without it emitting another item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18539847" y="4971302"/>
            <a:ext cx="12188825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debounce</a:t>
            </a:r>
            <a:endParaRPr lang="en-US" dirty="0">
              <a:solidFill>
                <a:srgbClr val="333333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solidFill>
                <a:srgbClr val="333333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debounceTime</a:t>
            </a:r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28" y="1621617"/>
            <a:ext cx="16256000" cy="78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06996" y="13457"/>
            <a:ext cx="696372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Backpressure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5971" y="13487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2886" y="10097577"/>
            <a:ext cx="22881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Emit latest value when specified duration has passed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8539847" y="4971302"/>
            <a:ext cx="12188825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throttle</a:t>
            </a:r>
          </a:p>
          <a:p>
            <a:endParaRPr lang="en-US" dirty="0">
              <a:solidFill>
                <a:srgbClr val="333333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throttle </a:t>
            </a:r>
            <a:r>
              <a:rPr lang="en-US" b="0" i="0" dirty="0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 </a:t>
            </a:r>
          </a:p>
        </p:txBody>
      </p:sp>
      <p:pic>
        <p:nvPicPr>
          <p:cNvPr id="1026" name="Picture 2" descr="Image result for rxjs thro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9" y="1534696"/>
            <a:ext cx="16789114" cy="800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872133" y="4725300"/>
            <a:ext cx="1557867" cy="1048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6058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06996" y="13457"/>
            <a:ext cx="6963729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Backpressure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5971" y="134874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2886" y="10097577"/>
            <a:ext cx="22881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periodically subdivide items from an Observable into Observable windows and emit these windows rather than emitting the items one at a time</a:t>
            </a:r>
          </a:p>
        </p:txBody>
      </p:sp>
      <p:sp>
        <p:nvSpPr>
          <p:cNvPr id="7" name="Rectangle 6"/>
          <p:cNvSpPr/>
          <p:nvPr/>
        </p:nvSpPr>
        <p:spPr>
          <a:xfrm>
            <a:off x="18793847" y="3113190"/>
            <a:ext cx="12188825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window</a:t>
            </a:r>
          </a:p>
          <a:p>
            <a:endParaRPr lang="en-US" dirty="0">
              <a:solidFill>
                <a:srgbClr val="333333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dirty="0" err="1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window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Time</a:t>
            </a:r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solidFill>
                <a:srgbClr val="333333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windowToogle</a:t>
            </a:r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solidFill>
                <a:srgbClr val="333333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windowCount</a:t>
            </a:r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solidFill>
                <a:srgbClr val="333333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windowWhen</a:t>
            </a:r>
            <a:endParaRPr lang="en-US" b="0" i="0" dirty="0">
              <a:solidFill>
                <a:srgbClr val="333333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Lato" charset="0"/>
                <a:ea typeface="Lato" charset="0"/>
                <a:cs typeface="Lato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9872133" y="4725300"/>
            <a:ext cx="1557867" cy="10489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 descr="Wind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81" y="1719299"/>
            <a:ext cx="13405244" cy="83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80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350209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460458"/>
            <a:ext cx="24407572" cy="264686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16600" b="1" dirty="0" err="1">
                <a:solidFill>
                  <a:schemeClr val="bg1"/>
                </a:solidFill>
                <a:latin typeface="Lato Regular"/>
                <a:cs typeface="Lato Regular"/>
              </a:rPr>
              <a:t>Error</a:t>
            </a:r>
            <a:r>
              <a:rPr lang="id-ID" sz="16600" b="1" dirty="0">
                <a:solidFill>
                  <a:schemeClr val="bg1"/>
                </a:solidFill>
                <a:latin typeface="Lato Regular"/>
                <a:cs typeface="Lato Regular"/>
              </a:rPr>
              <a:t> </a:t>
            </a:r>
            <a:r>
              <a:rPr lang="id-ID" sz="16600" b="1" dirty="0" err="1">
                <a:solidFill>
                  <a:schemeClr val="bg1"/>
                </a:solidFill>
                <a:latin typeface="Lato Regular"/>
                <a:cs typeface="Lato Regular"/>
              </a:rPr>
              <a:t>Handling</a:t>
            </a:r>
            <a:endParaRPr lang="id-ID" sz="166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467791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6451" y="13457"/>
            <a:ext cx="1138481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Imperative techniques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0760" y="6073730"/>
            <a:ext cx="22431503" cy="1883556"/>
            <a:chOff x="1480920" y="6154833"/>
            <a:chExt cx="22431503" cy="1883556"/>
          </a:xfrm>
        </p:grpSpPr>
        <p:sp>
          <p:nvSpPr>
            <p:cNvPr id="23" name="Oval 22"/>
            <p:cNvSpPr/>
            <p:nvPr/>
          </p:nvSpPr>
          <p:spPr bwMode="auto">
            <a:xfrm>
              <a:off x="1480920" y="6303117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25703" y="6154833"/>
              <a:ext cx="21986720" cy="1883556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Controlling errors with callbacks: </a:t>
              </a:r>
            </a:p>
            <a:p>
              <a:endParaRPr lang="en-US" dirty="0">
                <a:latin typeface="Lato" charset="0"/>
                <a:ea typeface="Lato" charset="0"/>
                <a:cs typeface="Lato" charset="0"/>
              </a:endParaRPr>
            </a:p>
            <a:p>
              <a:pPr marL="1485717" lvl="1" indent="-571500">
                <a:buFont typeface="Arial" panose="020B0604020202020204" pitchFamily="34" charset="0"/>
                <a:buChar char="•"/>
              </a:pP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We need nested sequences in case of failure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0760" y="2237882"/>
            <a:ext cx="22431503" cy="2991552"/>
            <a:chOff x="1480920" y="6154833"/>
            <a:chExt cx="22431503" cy="2991552"/>
          </a:xfrm>
        </p:grpSpPr>
        <p:sp>
          <p:nvSpPr>
            <p:cNvPr id="14" name="Oval 13"/>
            <p:cNvSpPr/>
            <p:nvPr/>
          </p:nvSpPr>
          <p:spPr bwMode="auto">
            <a:xfrm>
              <a:off x="1480920" y="6303117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25703" y="6154833"/>
              <a:ext cx="21986720" cy="2991552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try / catch:</a:t>
              </a:r>
            </a:p>
            <a:p>
              <a:endParaRPr lang="en-US" dirty="0">
                <a:latin typeface="Lato" charset="0"/>
                <a:ea typeface="Lato" charset="0"/>
                <a:cs typeface="Lato" charset="0"/>
              </a:endParaRPr>
            </a:p>
            <a:p>
              <a:pPr marL="1485717" lvl="1" indent="-571500">
                <a:buFont typeface="Arial" panose="020B0604020202020204" pitchFamily="34" charset="0"/>
                <a:buChar char="•"/>
              </a:pP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Imperatively you need to “restore” the flow execution</a:t>
              </a:r>
            </a:p>
            <a:p>
              <a:pPr marL="1485717" lvl="1" indent="-571500">
                <a:buFont typeface="Arial" panose="020B0604020202020204" pitchFamily="34" charset="0"/>
                <a:buChar char="•"/>
              </a:pPr>
              <a:endParaRPr lang="en-US" dirty="0">
                <a:latin typeface="Lato" charset="0"/>
                <a:ea typeface="Lato" charset="0"/>
                <a:cs typeface="Lato" charset="0"/>
              </a:endParaRPr>
            </a:p>
            <a:p>
              <a:pPr marL="1485717" lvl="1" indent="-571500">
                <a:buFont typeface="Arial" panose="020B0604020202020204" pitchFamily="34" charset="0"/>
                <a:buChar char="•"/>
              </a:pP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Ugly and incomprehensible code</a:t>
              </a:r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984" y="6102100"/>
            <a:ext cx="12392558" cy="73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6405" y="287777"/>
            <a:ext cx="19984923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The reactive way of dealing with failure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53160" y="3895423"/>
            <a:ext cx="22431503" cy="1329558"/>
            <a:chOff x="1480920" y="6154833"/>
            <a:chExt cx="22431503" cy="1329558"/>
          </a:xfrm>
        </p:grpSpPr>
        <p:sp>
          <p:nvSpPr>
            <p:cNvPr id="14" name="Oval 13"/>
            <p:cNvSpPr/>
            <p:nvPr/>
          </p:nvSpPr>
          <p:spPr bwMode="auto">
            <a:xfrm>
              <a:off x="1480920" y="6303117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25703" y="6154833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We can catch the errors and react accordingly</a:t>
              </a:r>
            </a:p>
            <a:p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53160" y="2390282"/>
            <a:ext cx="22431503" cy="1329558"/>
            <a:chOff x="1480920" y="6154833"/>
            <a:chExt cx="22431503" cy="1329558"/>
          </a:xfrm>
        </p:grpSpPr>
        <p:sp>
          <p:nvSpPr>
            <p:cNvPr id="18" name="Oval 17"/>
            <p:cNvSpPr/>
            <p:nvPr/>
          </p:nvSpPr>
          <p:spPr bwMode="auto">
            <a:xfrm>
              <a:off x="1480920" y="6303117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25703" y="6154833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Errors are propagated downstream to observers</a:t>
              </a:r>
            </a:p>
            <a:p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3160" y="5548848"/>
            <a:ext cx="22431503" cy="1329558"/>
            <a:chOff x="1480920" y="6154833"/>
            <a:chExt cx="22431503" cy="1329558"/>
          </a:xfrm>
        </p:grpSpPr>
        <p:sp>
          <p:nvSpPr>
            <p:cNvPr id="21" name="Oval 20"/>
            <p:cNvSpPr/>
            <p:nvPr/>
          </p:nvSpPr>
          <p:spPr bwMode="auto">
            <a:xfrm>
              <a:off x="1480920" y="6303117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25703" y="6154833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We can retry a failed operation for a fixed number of times</a:t>
              </a:r>
            </a:p>
            <a:p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53160" y="7344332"/>
            <a:ext cx="22431503" cy="1329558"/>
            <a:chOff x="1480920" y="6154833"/>
            <a:chExt cx="22431503" cy="1329558"/>
          </a:xfrm>
        </p:grpSpPr>
        <p:sp>
          <p:nvSpPr>
            <p:cNvPr id="25" name="Oval 24"/>
            <p:cNvSpPr/>
            <p:nvPr/>
          </p:nvSpPr>
          <p:spPr bwMode="auto">
            <a:xfrm>
              <a:off x="1480920" y="6303117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25703" y="6154833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We can react to a failed retries</a:t>
              </a:r>
            </a:p>
            <a:p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54" y="6878406"/>
            <a:ext cx="15326995" cy="68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8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651576" y="-61250"/>
            <a:ext cx="7096778" cy="4293465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idea</a:t>
            </a:r>
          </a:p>
          <a:p>
            <a:pPr algn="ctr"/>
            <a:endParaRPr lang="id-ID" sz="17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5347" y="287777"/>
            <a:ext cx="13007051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Error managing operators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3280" y="2381198"/>
            <a:ext cx="5958457" cy="14526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400" b="1" dirty="0">
                <a:latin typeface="Lato" charset="0"/>
                <a:ea typeface="Lato" charset="0"/>
                <a:cs typeface="Lato" charset="0"/>
              </a:rPr>
              <a:t>catch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3427688"/>
            <a:ext cx="8242300" cy="2921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057966" y="2381198"/>
            <a:ext cx="5958457" cy="1452669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400" b="1" dirty="0" err="1">
                <a:latin typeface="Lato" charset="0"/>
                <a:ea typeface="Lato" charset="0"/>
                <a:cs typeface="Lato" charset="0"/>
              </a:rPr>
              <a:t>retryWhen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576" y="3427688"/>
            <a:ext cx="8991600" cy="3708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43947" y="8157178"/>
            <a:ext cx="5958457" cy="160655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5400" b="1" dirty="0">
                <a:latin typeface="Lato" charset="0"/>
                <a:ea typeface="Lato" charset="0"/>
                <a:cs typeface="Lato" charset="0"/>
              </a:rPr>
              <a:t>Other operators</a:t>
            </a:r>
            <a:r>
              <a:rPr lang="mr-IN" sz="5400" b="1" dirty="0">
                <a:latin typeface="Lato" charset="0"/>
                <a:ea typeface="Lato" charset="0"/>
                <a:cs typeface="Lato" charset="0"/>
              </a:rPr>
              <a:t>…</a:t>
            </a:r>
            <a:endParaRPr lang="en-US" sz="4400" b="1" dirty="0"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1848" y="9763735"/>
            <a:ext cx="46727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333333"/>
                </a:solidFill>
                <a:latin typeface="Helvetica Neue" charset="0"/>
              </a:rPr>
              <a:t>onErrorResumeNext</a:t>
            </a:r>
            <a:endParaRPr lang="en-US" b="1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25451" y="9763735"/>
            <a:ext cx="1747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charset="0"/>
              </a:rPr>
              <a:t>retry(n)</a:t>
            </a:r>
            <a:endParaRPr lang="en-US" b="1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33167" y="9763735"/>
            <a:ext cx="1471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charset="0"/>
              </a:rPr>
              <a:t>finally</a:t>
            </a:r>
            <a:endParaRPr lang="en-US" b="1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61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615564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97055" y="5256832"/>
            <a:ext cx="22413472" cy="378563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s-ES" sz="8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With</a:t>
            </a:r>
            <a:r>
              <a:rPr lang="es-E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an</a:t>
            </a:r>
            <a:r>
              <a:rPr lang="es-E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Observable </a:t>
            </a:r>
            <a:r>
              <a:rPr lang="es-ES" sz="8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we</a:t>
            </a:r>
            <a:r>
              <a:rPr lang="es-E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represent</a:t>
            </a:r>
            <a:r>
              <a:rPr lang="es-E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a data </a:t>
            </a:r>
            <a:r>
              <a:rPr lang="es-ES" sz="8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source</a:t>
            </a:r>
            <a:r>
              <a:rPr lang="es-E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, </a:t>
            </a:r>
          </a:p>
          <a:p>
            <a:pPr algn="ctr"/>
            <a:r>
              <a:rPr lang="es-ES" sz="8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but</a:t>
            </a:r>
            <a:r>
              <a:rPr lang="es-E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we</a:t>
            </a:r>
            <a:r>
              <a:rPr lang="es-E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s-ES" sz="8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cannot</a:t>
            </a:r>
            <a:r>
              <a:rPr lang="es-E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 </a:t>
            </a:r>
            <a:r>
              <a:rPr lang="es-ES" sz="8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neither</a:t>
            </a:r>
            <a:endParaRPr lang="es-ES" sz="8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s-E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.</a:t>
            </a:r>
            <a:r>
              <a:rPr lang="es-ES" sz="8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next</a:t>
            </a:r>
            <a:r>
              <a:rPr lang="es-E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(), .complete() </a:t>
            </a:r>
            <a:r>
              <a:rPr lang="es-ES" sz="80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nor</a:t>
            </a:r>
            <a:r>
              <a:rPr lang="es-E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.error() !!??</a:t>
            </a:r>
            <a:endParaRPr lang="id-ID" sz="80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91157" y="1448344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20488" y="10081061"/>
            <a:ext cx="6766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BB62B"/>
                </a:solidFill>
                <a:latin typeface="Lato" charset="0"/>
                <a:ea typeface="Lato" charset="0"/>
                <a:cs typeface="Lato" charset="0"/>
              </a:rPr>
              <a:t>I need more control</a:t>
            </a:r>
            <a:r>
              <a:rPr lang="mr-IN" sz="5400" b="1" dirty="0">
                <a:solidFill>
                  <a:srgbClr val="FBB62B"/>
                </a:solidFill>
                <a:latin typeface="Lato" charset="0"/>
                <a:ea typeface="Lato" charset="0"/>
                <a:cs typeface="Lato" charset="0"/>
              </a:rPr>
              <a:t>…</a:t>
            </a:r>
            <a:endParaRPr lang="en-US" sz="5400" b="1" dirty="0">
              <a:solidFill>
                <a:srgbClr val="FBB62B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972305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0" y="-1"/>
            <a:ext cx="24399930" cy="13716002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-1" y="5480709"/>
            <a:ext cx="24351863" cy="452429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Subjects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rescue</a:t>
            </a:r>
            <a:r>
              <a:rPr lang="es-ES" sz="1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</a:p>
          <a:p>
            <a:pPr algn="ctr"/>
            <a:endParaRPr lang="id-ID" sz="1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1219763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72177" y="3077493"/>
            <a:ext cx="22748996" cy="775561"/>
            <a:chOff x="1163427" y="4277148"/>
            <a:chExt cx="22748996" cy="775561"/>
          </a:xfrm>
        </p:grpSpPr>
        <p:sp>
          <p:nvSpPr>
            <p:cNvPr id="10" name="Oval 9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Subject-Observer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design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s-ES" dirty="0" err="1">
                  <a:latin typeface="Lato" charset="0"/>
                  <a:ea typeface="Lato" charset="0"/>
                  <a:cs typeface="Lato" charset="0"/>
                </a:rPr>
                <a:t>pattern</a:t>
              </a:r>
              <a:r>
                <a:rPr lang="es-ES" dirty="0">
                  <a:latin typeface="Lato" charset="0"/>
                  <a:ea typeface="Lato" charset="0"/>
                  <a:cs typeface="Lato" charset="0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16960" y="8001288"/>
            <a:ext cx="22748996" cy="775561"/>
            <a:chOff x="1163427" y="4277148"/>
            <a:chExt cx="22748996" cy="775561"/>
          </a:xfrm>
        </p:grpSpPr>
        <p:sp>
          <p:nvSpPr>
            <p:cNvPr id="13" name="Oval 12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Can act as a proxy for a group of subscribers and a source</a:t>
              </a:r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16960" y="4846384"/>
            <a:ext cx="22748996" cy="775561"/>
            <a:chOff x="1163427" y="4277148"/>
            <a:chExt cx="22748996" cy="775561"/>
          </a:xfrm>
        </p:grpSpPr>
        <p:sp>
          <p:nvSpPr>
            <p:cNvPr id="19" name="Oval 18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Inherit from Observer and Observable, and are hot by definition</a:t>
              </a:r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16960" y="6423836"/>
            <a:ext cx="22748996" cy="775561"/>
            <a:chOff x="1163427" y="4277148"/>
            <a:chExt cx="22748996" cy="775561"/>
          </a:xfrm>
        </p:grpSpPr>
        <p:sp>
          <p:nvSpPr>
            <p:cNvPr id="22" name="Oval 21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Have next, complete and error methods</a:t>
              </a:r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516960" y="9406473"/>
            <a:ext cx="22748996" cy="1329558"/>
            <a:chOff x="1163427" y="4277148"/>
            <a:chExt cx="22748996" cy="1329558"/>
          </a:xfrm>
        </p:grpSpPr>
        <p:sp>
          <p:nvSpPr>
            <p:cNvPr id="25" name="Oval 24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25703" y="4277148"/>
              <a:ext cx="21986720" cy="1329558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Are not reusable: when a Subject completes or errors, it can no longer be used, it will silently </a:t>
              </a:r>
            </a:p>
            <a:p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ignore the future notification.</a:t>
              </a:r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516960" y="11014144"/>
            <a:ext cx="22748996" cy="775561"/>
            <a:chOff x="1163427" y="4277148"/>
            <a:chExt cx="22748996" cy="775561"/>
          </a:xfrm>
        </p:grpSpPr>
        <p:sp>
          <p:nvSpPr>
            <p:cNvPr id="28" name="Oval 27"/>
            <p:cNvSpPr/>
            <p:nvPr/>
          </p:nvSpPr>
          <p:spPr bwMode="auto">
            <a:xfrm>
              <a:off x="1163427" y="4460685"/>
              <a:ext cx="444783" cy="444898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25703" y="4277148"/>
              <a:ext cx="21986720" cy="77556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r>
                <a:rPr lang="en-US" dirty="0" err="1">
                  <a:latin typeface="Lato" charset="0"/>
                  <a:ea typeface="Lato" charset="0"/>
                  <a:cs typeface="Lato" charset="0"/>
                </a:rPr>
                <a:t>Diferent</a:t>
              </a: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 types: </a:t>
              </a:r>
              <a:r>
                <a:rPr lang="en-US" dirty="0" err="1">
                  <a:latin typeface="Lato" charset="0"/>
                  <a:ea typeface="Lato" charset="0"/>
                  <a:cs typeface="Lato" charset="0"/>
                </a:rPr>
                <a:t>AsyncSubject</a:t>
              </a: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, </a:t>
              </a:r>
              <a:r>
                <a:rPr lang="en-US" dirty="0" err="1">
                  <a:latin typeface="Lato" charset="0"/>
                  <a:ea typeface="Lato" charset="0"/>
                  <a:cs typeface="Lato" charset="0"/>
                </a:rPr>
                <a:t>ReplaySubject</a:t>
              </a: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, </a:t>
              </a:r>
              <a:r>
                <a:rPr lang="en-US" dirty="0" err="1">
                  <a:latin typeface="Lato" charset="0"/>
                  <a:ea typeface="Lato" charset="0"/>
                  <a:cs typeface="Lato" charset="0"/>
                </a:rPr>
                <a:t>BehaviorSubject</a:t>
              </a:r>
              <a:r>
                <a:rPr lang="en-US" dirty="0">
                  <a:latin typeface="Lato" charset="0"/>
                  <a:ea typeface="Lato" charset="0"/>
                  <a:cs typeface="Lato" charset="0"/>
                </a:rPr>
                <a:t>, … </a:t>
              </a:r>
              <a:endParaRPr lang="es-ES" dirty="0"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974164" y="13457"/>
            <a:ext cx="442938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Subjects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903716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11732776"/>
              </p:ext>
            </p:extLst>
          </p:nvPr>
        </p:nvGraphicFramePr>
        <p:xfrm>
          <a:off x="5354998" y="4698606"/>
          <a:ext cx="13856678" cy="8437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/>
          <p:cNvSpPr/>
          <p:nvPr/>
        </p:nvSpPr>
        <p:spPr>
          <a:xfrm>
            <a:off x="20693156" y="0"/>
            <a:ext cx="3684494" cy="2312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9024" y="649018"/>
            <a:ext cx="241886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Programming paradigm based on </a:t>
            </a:r>
            <a:r>
              <a:rPr lang="en-US" sz="8000" b="1" dirty="0" err="1"/>
              <a:t>λ</a:t>
            </a:r>
            <a:r>
              <a:rPr lang="en-US" sz="8000" b="1" dirty="0"/>
              <a:t> </a:t>
            </a:r>
            <a:r>
              <a:rPr lang="mr-IN" sz="8000" b="1" dirty="0"/>
              <a:t>–</a:t>
            </a:r>
            <a:r>
              <a:rPr lang="en-US" sz="8000" b="1" dirty="0"/>
              <a:t> Calculus: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5400" b="1" i="1" dirty="0"/>
              <a:t>“Treats computation as the evaluation of mathematical functions </a:t>
            </a:r>
          </a:p>
          <a:p>
            <a:pPr algn="ctr"/>
            <a:r>
              <a:rPr lang="en-US" sz="5400" i="1" dirty="0"/>
              <a:t>and </a:t>
            </a:r>
            <a:r>
              <a:rPr lang="en-US" sz="5400" b="1" i="1" dirty="0"/>
              <a:t>avoids changing-state and mutable data</a:t>
            </a:r>
            <a:r>
              <a:rPr lang="en-US" sz="5400" i="1" dirty="0"/>
              <a:t>” </a:t>
            </a:r>
            <a:endParaRPr lang="en-US" sz="5400" dirty="0"/>
          </a:p>
          <a:p>
            <a:pPr algn="ctr"/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769218" y="-65298"/>
            <a:ext cx="469551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870579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1">
        <p:bldAsOne/>
      </p:bldGraphic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576633" y="1738102"/>
            <a:ext cx="21986720" cy="898671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s-ES" sz="4400" b="1" dirty="0">
                <a:latin typeface="Lato" charset="0"/>
                <a:ea typeface="Lato" charset="0"/>
                <a:cs typeface="Lato" charset="0"/>
              </a:rPr>
              <a:t>TYPES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4164" y="13457"/>
            <a:ext cx="442938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Subjects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31" y="3343985"/>
            <a:ext cx="15217847" cy="96300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30" y="3343984"/>
            <a:ext cx="15217847" cy="9392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83" y="3419291"/>
            <a:ext cx="14802194" cy="936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14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01" y="2131983"/>
            <a:ext cx="9869130" cy="72829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232" y="5705204"/>
            <a:ext cx="5858894" cy="74194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787656" y="3705883"/>
            <a:ext cx="10471370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Subject as an observer</a:t>
            </a:r>
            <a:endParaRPr lang="es-E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4630" y="10914690"/>
            <a:ext cx="10471370" cy="960227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Able to stop receiving values</a:t>
            </a:r>
            <a:endParaRPr lang="es-E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Arrow: Right 6"/>
          <p:cNvSpPr/>
          <p:nvPr/>
        </p:nvSpPr>
        <p:spPr>
          <a:xfrm rot="14700030">
            <a:off x="2651879" y="9893029"/>
            <a:ext cx="2191478" cy="324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Arrow: Right 31"/>
          <p:cNvSpPr/>
          <p:nvPr/>
        </p:nvSpPr>
        <p:spPr>
          <a:xfrm rot="10800000">
            <a:off x="7077456" y="4038188"/>
            <a:ext cx="4698235" cy="32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9974164" y="13457"/>
            <a:ext cx="4429382" cy="144653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Subjects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221599" y="-65298"/>
            <a:ext cx="62456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FUNCTIONAL REACTIVE </a:t>
            </a:r>
            <a:r>
              <a:rPr lang="en-US" sz="2400" b="1" dirty="0">
                <a:solidFill>
                  <a:srgbClr val="C00000"/>
                </a:solidFill>
                <a:latin typeface="Lato Black" charset="0"/>
                <a:ea typeface="Lato Black" charset="0"/>
                <a:cs typeface="Lato Black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971609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86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51912" y="4312920"/>
            <a:ext cx="7031056" cy="4508908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87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FRP</a:t>
            </a:r>
            <a:endParaRPr lang="id-ID" sz="28700" b="1" dirty="0">
              <a:solidFill>
                <a:schemeClr val="accent1">
                  <a:lumMod val="60000"/>
                  <a:lumOff val="4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Freeform 78"/>
          <p:cNvSpPr>
            <a:spLocks noEditPoints="1"/>
          </p:cNvSpPr>
          <p:nvPr/>
        </p:nvSpPr>
        <p:spPr bwMode="auto">
          <a:xfrm>
            <a:off x="16706957" y="365760"/>
            <a:ext cx="7402722" cy="7894320"/>
          </a:xfrm>
          <a:custGeom>
            <a:avLst/>
            <a:gdLst>
              <a:gd name="T0" fmla="*/ 172 w 241"/>
              <a:gd name="T1" fmla="*/ 0 h 234"/>
              <a:gd name="T2" fmla="*/ 102 w 241"/>
              <a:gd name="T3" fmla="*/ 50 h 234"/>
              <a:gd name="T4" fmla="*/ 102 w 241"/>
              <a:gd name="T5" fmla="*/ 50 h 234"/>
              <a:gd name="T6" fmla="*/ 26 w 241"/>
              <a:gd name="T7" fmla="*/ 126 h 234"/>
              <a:gd name="T8" fmla="*/ 2 w 241"/>
              <a:gd name="T9" fmla="*/ 201 h 234"/>
              <a:gd name="T10" fmla="*/ 26 w 241"/>
              <a:gd name="T11" fmla="*/ 234 h 234"/>
              <a:gd name="T12" fmla="*/ 96 w 241"/>
              <a:gd name="T13" fmla="*/ 216 h 234"/>
              <a:gd name="T14" fmla="*/ 220 w 241"/>
              <a:gd name="T15" fmla="*/ 97 h 234"/>
              <a:gd name="T16" fmla="*/ 117 w 241"/>
              <a:gd name="T17" fmla="*/ 174 h 234"/>
              <a:gd name="T18" fmla="*/ 181 w 241"/>
              <a:gd name="T19" fmla="*/ 86 h 234"/>
              <a:gd name="T20" fmla="*/ 174 w 241"/>
              <a:gd name="T21" fmla="*/ 123 h 234"/>
              <a:gd name="T22" fmla="*/ 117 w 241"/>
              <a:gd name="T23" fmla="*/ 180 h 234"/>
              <a:gd name="T24" fmla="*/ 108 w 241"/>
              <a:gd name="T25" fmla="*/ 148 h 234"/>
              <a:gd name="T26" fmla="*/ 84 w 241"/>
              <a:gd name="T27" fmla="*/ 125 h 234"/>
              <a:gd name="T28" fmla="*/ 169 w 241"/>
              <a:gd name="T29" fmla="*/ 66 h 234"/>
              <a:gd name="T30" fmla="*/ 108 w 241"/>
              <a:gd name="T31" fmla="*/ 148 h 234"/>
              <a:gd name="T32" fmla="*/ 56 w 241"/>
              <a:gd name="T33" fmla="*/ 117 h 234"/>
              <a:gd name="T34" fmla="*/ 146 w 241"/>
              <a:gd name="T35" fmla="*/ 53 h 234"/>
              <a:gd name="T36" fmla="*/ 31 w 241"/>
              <a:gd name="T37" fmla="*/ 219 h 234"/>
              <a:gd name="T38" fmla="*/ 15 w 241"/>
              <a:gd name="T39" fmla="*/ 209 h 234"/>
              <a:gd name="T40" fmla="*/ 23 w 241"/>
              <a:gd name="T41" fmla="*/ 177 h 234"/>
              <a:gd name="T42" fmla="*/ 58 w 241"/>
              <a:gd name="T43" fmla="*/ 211 h 234"/>
              <a:gd name="T44" fmla="*/ 65 w 241"/>
              <a:gd name="T45" fmla="*/ 210 h 234"/>
              <a:gd name="T46" fmla="*/ 26 w 241"/>
              <a:gd name="T47" fmla="*/ 169 h 234"/>
              <a:gd name="T48" fmla="*/ 36 w 241"/>
              <a:gd name="T49" fmla="*/ 138 h 234"/>
              <a:gd name="T50" fmla="*/ 95 w 241"/>
              <a:gd name="T51" fmla="*/ 201 h 234"/>
              <a:gd name="T52" fmla="*/ 65 w 241"/>
              <a:gd name="T53" fmla="*/ 210 h 234"/>
              <a:gd name="T54" fmla="*/ 198 w 241"/>
              <a:gd name="T55" fmla="*/ 99 h 234"/>
              <a:gd name="T56" fmla="*/ 179 w 241"/>
              <a:gd name="T57" fmla="*/ 55 h 234"/>
              <a:gd name="T58" fmla="*/ 148 w 241"/>
              <a:gd name="T59" fmla="*/ 24 h 234"/>
              <a:gd name="T60" fmla="*/ 205 w 241"/>
              <a:gd name="T61" fmla="*/ 30 h 234"/>
              <a:gd name="T62" fmla="*/ 210 w 241"/>
              <a:gd name="T63" fmla="*/ 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0712" y="6044107"/>
            <a:ext cx="7656226" cy="2215973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13800" b="1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Exercises</a:t>
            </a:r>
            <a:endParaRPr lang="id-ID" sz="13800" b="1" dirty="0">
              <a:solidFill>
                <a:schemeClr val="accent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31302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29922" y="0"/>
            <a:ext cx="24407572" cy="13716000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52621" y="4164955"/>
            <a:ext cx="8842485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27000" dir="5400000" sx="107000" sy="107000" algn="tl" rotWithShape="0">
                    <a:schemeClr val="bg1">
                      <a:alpha val="30000"/>
                    </a:schemeClr>
                  </a:outerShdw>
                </a:effectLst>
                <a:latin typeface="Lato" charset="0"/>
                <a:ea typeface="Lato" charset="0"/>
                <a:cs typeface="Lato" charset="0"/>
              </a:rPr>
              <a:t>QA?</a:t>
            </a:r>
          </a:p>
        </p:txBody>
      </p:sp>
    </p:spTree>
    <p:extLst>
      <p:ext uri="{BB962C8B-B14F-4D97-AF65-F5344CB8AC3E}">
        <p14:creationId xmlns:p14="http://schemas.microsoft.com/office/powerpoint/2010/main" val="204220419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 rot="5400000">
            <a:off x="5330823" y="-5330825"/>
            <a:ext cx="13716000" cy="2437765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31" tIns="121864" rIns="243731" bIns="121864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77649" cy="137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2036</TotalTime>
  <Words>2765</Words>
  <Application>Microsoft Macintosh PowerPoint</Application>
  <PresentationFormat>Custom</PresentationFormat>
  <Paragraphs>660</Paragraphs>
  <Slides>94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16" baseType="lpstr">
      <vt:lpstr>Abadi MT Condensed Extra Bold</vt:lpstr>
      <vt:lpstr>American Typewriter Condensed</vt:lpstr>
      <vt:lpstr>Avenir Next</vt:lpstr>
      <vt:lpstr>Calibri</vt:lpstr>
      <vt:lpstr>Consolas</vt:lpstr>
      <vt:lpstr>Gill Sans</vt:lpstr>
      <vt:lpstr>Gobold Hollow</vt:lpstr>
      <vt:lpstr>Helvetica Neue</vt:lpstr>
      <vt:lpstr>Lato</vt:lpstr>
      <vt:lpstr>Lato Black</vt:lpstr>
      <vt:lpstr>Lato Bold</vt:lpstr>
      <vt:lpstr>Lato Heavy</vt:lpstr>
      <vt:lpstr>Lato Light</vt:lpstr>
      <vt:lpstr>Lato Medium</vt:lpstr>
      <vt:lpstr>Lato Regular</vt:lpstr>
      <vt:lpstr>Lato Semibold</vt:lpstr>
      <vt:lpstr>Menlo</vt:lpstr>
      <vt:lpstr>Open Sans Light</vt:lpstr>
      <vt:lpstr>Raleway Light</vt:lpstr>
      <vt:lpstr>SimSun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Dote Sergi</cp:lastModifiedBy>
  <cp:revision>3191</cp:revision>
  <dcterms:created xsi:type="dcterms:W3CDTF">2014-11-12T21:47:38Z</dcterms:created>
  <dcterms:modified xsi:type="dcterms:W3CDTF">2017-11-04T16:54:24Z</dcterms:modified>
  <cp:category/>
</cp:coreProperties>
</file>